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29" r:id="rId3"/>
    <p:sldId id="328" r:id="rId4"/>
    <p:sldId id="330" r:id="rId5"/>
    <p:sldId id="331" r:id="rId6"/>
    <p:sldId id="333" r:id="rId7"/>
    <p:sldId id="295" r:id="rId8"/>
    <p:sldId id="256" r:id="rId9"/>
    <p:sldId id="260" r:id="rId10"/>
    <p:sldId id="282" r:id="rId11"/>
    <p:sldId id="285" r:id="rId12"/>
    <p:sldId id="284" r:id="rId13"/>
    <p:sldId id="303" r:id="rId14"/>
    <p:sldId id="283" r:id="rId15"/>
    <p:sldId id="286" r:id="rId16"/>
    <p:sldId id="296" r:id="rId17"/>
    <p:sldId id="292" r:id="rId18"/>
    <p:sldId id="294" r:id="rId19"/>
    <p:sldId id="293" r:id="rId20"/>
    <p:sldId id="297" r:id="rId21"/>
    <p:sldId id="291" r:id="rId22"/>
    <p:sldId id="316" r:id="rId23"/>
    <p:sldId id="302" r:id="rId24"/>
    <p:sldId id="318" r:id="rId25"/>
    <p:sldId id="301" r:id="rId26"/>
    <p:sldId id="300" r:id="rId27"/>
    <p:sldId id="299" r:id="rId28"/>
    <p:sldId id="298" r:id="rId29"/>
    <p:sldId id="307" r:id="rId30"/>
    <p:sldId id="306" r:id="rId31"/>
    <p:sldId id="305" r:id="rId32"/>
    <p:sldId id="317" r:id="rId33"/>
    <p:sldId id="362" r:id="rId34"/>
    <p:sldId id="315" r:id="rId35"/>
    <p:sldId id="308" r:id="rId36"/>
    <p:sldId id="363" r:id="rId37"/>
    <p:sldId id="319" r:id="rId38"/>
    <p:sldId id="309" r:id="rId39"/>
    <p:sldId id="304" r:id="rId40"/>
    <p:sldId id="342" r:id="rId41"/>
    <p:sldId id="341" r:id="rId42"/>
    <p:sldId id="334" r:id="rId43"/>
    <p:sldId id="290" r:id="rId44"/>
    <p:sldId id="310" r:id="rId45"/>
    <p:sldId id="324" r:id="rId46"/>
    <p:sldId id="325" r:id="rId47"/>
    <p:sldId id="337" r:id="rId48"/>
    <p:sldId id="340" r:id="rId49"/>
    <p:sldId id="339" r:id="rId50"/>
    <p:sldId id="338" r:id="rId51"/>
    <p:sldId id="258" r:id="rId52"/>
    <p:sldId id="348" r:id="rId53"/>
    <p:sldId id="257" r:id="rId54"/>
    <p:sldId id="270" r:id="rId55"/>
    <p:sldId id="269" r:id="rId56"/>
    <p:sldId id="268" r:id="rId57"/>
    <p:sldId id="267" r:id="rId58"/>
    <p:sldId id="266" r:id="rId59"/>
    <p:sldId id="265" r:id="rId60"/>
    <p:sldId id="264" r:id="rId61"/>
    <p:sldId id="275" r:id="rId62"/>
    <p:sldId id="281" r:id="rId63"/>
    <p:sldId id="274" r:id="rId64"/>
    <p:sldId id="273" r:id="rId65"/>
    <p:sldId id="272" r:id="rId66"/>
    <p:sldId id="271" r:id="rId67"/>
    <p:sldId id="263" r:id="rId68"/>
    <p:sldId id="280" r:id="rId69"/>
    <p:sldId id="279" r:id="rId70"/>
    <p:sldId id="277" r:id="rId71"/>
    <p:sldId id="311" r:id="rId72"/>
    <p:sldId id="314" r:id="rId73"/>
    <p:sldId id="313" r:id="rId74"/>
    <p:sldId id="312" r:id="rId75"/>
    <p:sldId id="357" r:id="rId76"/>
    <p:sldId id="359" r:id="rId77"/>
    <p:sldId id="358" r:id="rId78"/>
    <p:sldId id="356" r:id="rId79"/>
    <p:sldId id="361" r:id="rId80"/>
    <p:sldId id="360" r:id="rId81"/>
    <p:sldId id="349" r:id="rId82"/>
    <p:sldId id="335" r:id="rId83"/>
    <p:sldId id="347" r:id="rId84"/>
    <p:sldId id="355" r:id="rId85"/>
    <p:sldId id="352" r:id="rId86"/>
    <p:sldId id="351" r:id="rId87"/>
    <p:sldId id="353" r:id="rId88"/>
    <p:sldId id="350" r:id="rId89"/>
    <p:sldId id="354" r:id="rId90"/>
    <p:sldId id="346" r:id="rId91"/>
    <p:sldId id="327" r:id="rId92"/>
    <p:sldId id="343" r:id="rId93"/>
    <p:sldId id="344" r:id="rId94"/>
    <p:sldId id="345" r:id="rId95"/>
    <p:sldId id="276" r:id="rId9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0368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951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110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7052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9993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9563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8052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7880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9472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2558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6793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3B9B-EF10-4DFF-BF78-D29A97C450A1}" type="datetimeFigureOut">
              <a:rPr lang="gl-ES" smtClean="0"/>
              <a:t>20/07/2024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F6FDE-827F-4746-8872-04B8F5E83A7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635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Relationship Id="rId9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86377" y="1390918"/>
            <a:ext cx="7753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9600" b="1" dirty="0"/>
              <a:t> a sardiña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25" y="2960578"/>
            <a:ext cx="6153819" cy="368492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39906" y="51720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prstClr val="black"/>
                </a:solidFill>
                <a:latin typeface="Bradley Hand ITC" pitchFamily="66" charset="0"/>
              </a:rPr>
              <a:t>AS LIDEIRAS DE ROQUE</a:t>
            </a:r>
          </a:p>
        </p:txBody>
      </p:sp>
      <p:sp>
        <p:nvSpPr>
          <p:cNvPr id="5" name="4 CuadroTexto"/>
          <p:cNvSpPr txBox="1"/>
          <p:nvPr/>
        </p:nvSpPr>
        <p:spPr>
          <a:xfrm rot="16200000">
            <a:off x="-563825" y="490697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Mon</a:t>
            </a:r>
            <a:r>
              <a:rPr lang="es-ES" sz="2400" b="1" dirty="0"/>
              <a:t> </a:t>
            </a:r>
            <a:r>
              <a:rPr lang="es-ES" sz="2400" b="1" dirty="0" err="1"/>
              <a:t>Daporta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110054" y="6064624"/>
            <a:ext cx="445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COUSIÑAS FEITAS NA CASA</a:t>
            </a:r>
          </a:p>
        </p:txBody>
      </p:sp>
      <p:pic>
        <p:nvPicPr>
          <p:cNvPr id="7" name="6 Imagen" descr="LÁPIZ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4DF9C"/>
              </a:clrFrom>
              <a:clrTo>
                <a:srgbClr val="C4DF9C">
                  <a:alpha val="0"/>
                </a:srgbClr>
              </a:clrTo>
            </a:clrChange>
          </a:blip>
          <a:stretch>
            <a:fillRect/>
          </a:stretch>
        </p:blipFill>
        <p:spPr>
          <a:xfrm rot="196276">
            <a:off x="10456410" y="5021309"/>
            <a:ext cx="786297" cy="11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3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8890" y="221942"/>
            <a:ext cx="6160395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un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gregario, que forma grandes cardumes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mansíos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costeiras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por riba dos 50 metros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profundidade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buscando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sempre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cálidas e salgadas,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distribúese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 Atlántico leste, desde Islandia e o sur de Noruega e Suecia, polo norte, até as costas do noroeste de África (O Senegal), polo sur,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chegando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illas Azores e as de Cabo Verde, e internándose polo Mediterráneo ata o mar Negro.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2" y="4257973"/>
            <a:ext cx="4740964" cy="24647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17" y="1575865"/>
            <a:ext cx="5226068" cy="39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8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0558" y="880860"/>
            <a:ext cx="2193701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principalmente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zooplancto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crustáceos e ovos e larvas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6" y="1172612"/>
            <a:ext cx="9135336" cy="513357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2934" y="5756856"/>
            <a:ext cx="229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Imaxe de </a:t>
            </a:r>
            <a:r>
              <a:rPr lang="gl-ES" dirty="0" err="1"/>
              <a:t>zooplanto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341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4648" y="290712"/>
            <a:ext cx="6108879" cy="641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maduración sexual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ano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naceren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cando os machos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16,3 cm e 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17,5 cm.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Reprodúcese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principalmente durante a primavera e o verán, cando a temperatura da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está entre os 16 °C e os 19 °C.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parte meridional do mar do Norte a desova ten lugar desde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xuño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ata agosto,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canle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Mancha en abril, en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Galiza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Portugal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febreiro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abril, no Mediterráneo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setembro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en África do fin do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outono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comezo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inverno.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producen de 50.000 a 60.000 ovos, de 1,5 mm de diámetro, que eclosionan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cabo de 2 a 4 días.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larvas, cando nacen, miden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Despois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dunha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fase plantónica os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alevíns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achéganse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costa e permanecen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beira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verán.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3" y="535411"/>
            <a:ext cx="5512158" cy="43412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32243" y="5035640"/>
            <a:ext cx="482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Ovos de sardiña coas larvas en desenvolvemento</a:t>
            </a:r>
          </a:p>
        </p:txBody>
      </p:sp>
    </p:spTree>
    <p:extLst>
      <p:ext uri="{BB962C8B-B14F-4D97-AF65-F5344CB8AC3E}">
        <p14:creationId xmlns:p14="http://schemas.microsoft.com/office/powerpoint/2010/main" val="130585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9246" y="772732"/>
            <a:ext cx="2550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Ao longo da súa vida son presa de peixes variados, golfiños, focas e aves.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22" y="510749"/>
            <a:ext cx="8536731" cy="59415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818" y="5344732"/>
            <a:ext cx="2575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Manda de sardiñas atacada por golfiños e mascatos</a:t>
            </a:r>
          </a:p>
        </p:txBody>
      </p:sp>
    </p:spTree>
    <p:extLst>
      <p:ext uri="{BB962C8B-B14F-4D97-AF65-F5344CB8AC3E}">
        <p14:creationId xmlns:p14="http://schemas.microsoft.com/office/powerpoint/2010/main" val="133042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7425" y="1890107"/>
            <a:ext cx="2446986" cy="1870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vivir até 15 anos.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frías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grandes e viven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tempo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51" y="476518"/>
            <a:ext cx="9177929" cy="61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4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3473" y="272136"/>
            <a:ext cx="5262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A </a:t>
            </a:r>
            <a:r>
              <a:rPr lang="es-ES" sz="2400" dirty="0" err="1"/>
              <a:t>sardiña</a:t>
            </a:r>
            <a:r>
              <a:rPr lang="es-ES" sz="2400" dirty="0"/>
              <a:t> é </a:t>
            </a:r>
            <a:r>
              <a:rPr lang="es-ES" sz="2400" dirty="0" err="1"/>
              <a:t>moi</a:t>
            </a:r>
            <a:r>
              <a:rPr lang="es-ES" sz="2400" dirty="0"/>
              <a:t> apreciada </a:t>
            </a:r>
            <a:r>
              <a:rPr lang="es-ES" sz="2400" dirty="0" err="1"/>
              <a:t>pola</a:t>
            </a:r>
            <a:r>
              <a:rPr lang="es-ES" sz="2400" dirty="0"/>
              <a:t> </a:t>
            </a:r>
            <a:r>
              <a:rPr lang="es-ES" sz="2400" dirty="0" err="1"/>
              <a:t>súa</a:t>
            </a:r>
            <a:r>
              <a:rPr lang="es-ES" sz="2400" dirty="0"/>
              <a:t> </a:t>
            </a:r>
            <a:r>
              <a:rPr lang="es-ES" sz="2400" dirty="0" err="1"/>
              <a:t>calidade</a:t>
            </a:r>
            <a:r>
              <a:rPr lang="es-ES" sz="2400" dirty="0"/>
              <a:t> alimentaria. Ofrece proteínas de alto valor </a:t>
            </a:r>
            <a:r>
              <a:rPr lang="es-ES" sz="2400" dirty="0" err="1"/>
              <a:t>biolóxico</a:t>
            </a:r>
            <a:r>
              <a:rPr lang="es-ES" sz="2400" dirty="0"/>
              <a:t> e fácil </a:t>
            </a:r>
            <a:r>
              <a:rPr lang="es-ES" sz="2400" dirty="0" err="1"/>
              <a:t>dixestión</a:t>
            </a:r>
            <a:r>
              <a:rPr lang="es-ES" sz="2400" dirty="0"/>
              <a:t>. Destaca polo </a:t>
            </a:r>
            <a:r>
              <a:rPr lang="es-ES" sz="2400" dirty="0" err="1"/>
              <a:t>seu</a:t>
            </a:r>
            <a:r>
              <a:rPr lang="es-ES" sz="2400" dirty="0"/>
              <a:t> </a:t>
            </a:r>
            <a:r>
              <a:rPr lang="es-ES" sz="2400" dirty="0" err="1"/>
              <a:t>contido</a:t>
            </a:r>
            <a:r>
              <a:rPr lang="es-ES" sz="2400" dirty="0"/>
              <a:t> en ácidos </a:t>
            </a:r>
            <a:r>
              <a:rPr lang="es-ES" sz="2400" dirty="0" err="1"/>
              <a:t>graxos</a:t>
            </a:r>
            <a:r>
              <a:rPr lang="es-ES" sz="2400" dirty="0"/>
              <a:t> Omega-3 (substancias que actúan </a:t>
            </a:r>
            <a:r>
              <a:rPr lang="es-ES" sz="2400" dirty="0" err="1"/>
              <a:t>na</a:t>
            </a:r>
            <a:r>
              <a:rPr lang="es-ES" sz="2400" dirty="0"/>
              <a:t> </a:t>
            </a:r>
            <a:r>
              <a:rPr lang="es-ES" sz="2400" dirty="0" err="1"/>
              <a:t>redución</a:t>
            </a:r>
            <a:r>
              <a:rPr lang="es-ES" sz="2400" dirty="0"/>
              <a:t> dos </a:t>
            </a:r>
            <a:r>
              <a:rPr lang="es-ES" sz="2400" dirty="0" err="1"/>
              <a:t>niveis</a:t>
            </a:r>
            <a:r>
              <a:rPr lang="es-ES" sz="2400" dirty="0"/>
              <a:t> de colesterol e triglicéridos do </a:t>
            </a:r>
            <a:r>
              <a:rPr lang="es-ES" sz="2400" dirty="0" err="1"/>
              <a:t>sangue</a:t>
            </a:r>
            <a:r>
              <a:rPr lang="es-ES" sz="2400" dirty="0"/>
              <a:t>), por ser </a:t>
            </a:r>
            <a:r>
              <a:rPr lang="es-ES" sz="2400" dirty="0" err="1"/>
              <a:t>unha</a:t>
            </a:r>
            <a:r>
              <a:rPr lang="es-ES" sz="2400" dirty="0"/>
              <a:t> boa </a:t>
            </a:r>
            <a:r>
              <a:rPr lang="es-ES" sz="2400" dirty="0" err="1"/>
              <a:t>fonte</a:t>
            </a:r>
            <a:r>
              <a:rPr lang="es-ES" sz="2400" dirty="0"/>
              <a:t> de vitaminas B, A, D e </a:t>
            </a:r>
            <a:r>
              <a:rPr lang="es-ES" sz="2400" dirty="0" err="1"/>
              <a:t>E</a:t>
            </a:r>
            <a:r>
              <a:rPr lang="es-ES" sz="2400" dirty="0"/>
              <a:t>, e de </a:t>
            </a:r>
            <a:r>
              <a:rPr lang="es-ES" sz="2400" dirty="0" err="1"/>
              <a:t>minerais</a:t>
            </a:r>
            <a:r>
              <a:rPr lang="es-ES" sz="2400" dirty="0"/>
              <a:t> como calcio, fósforo, magnesio, potasio, zinc, iodo e ferro.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808372" y="4837120"/>
            <a:ext cx="391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100 g de sardiñas conteñen arredor dun 74% de auga, 18 g de proteínas e 7,5 g de graxas e achegan, dependendo da época do ano, e da preparación que se lles faga, entre 120 e 200 </a:t>
            </a:r>
            <a:r>
              <a:rPr lang="gl-ES" dirty="0" err="1"/>
              <a:t>Kcal</a:t>
            </a:r>
            <a:r>
              <a:rPr lang="gl-ES" dirty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0" y="4151394"/>
            <a:ext cx="5353162" cy="25998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70" y="543059"/>
            <a:ext cx="6441661" cy="38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24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6163" y="371239"/>
            <a:ext cx="31596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Pola</a:t>
            </a:r>
            <a:r>
              <a:rPr lang="pt-BR" sz="2400" dirty="0"/>
              <a:t> </a:t>
            </a:r>
            <a:r>
              <a:rPr lang="pt-BR" sz="2400" dirty="0" err="1"/>
              <a:t>súa</a:t>
            </a:r>
            <a:r>
              <a:rPr lang="pt-BR" sz="2400" dirty="0"/>
              <a:t> utilidade como alimento é </a:t>
            </a:r>
            <a:r>
              <a:rPr lang="pt-BR" sz="2400" dirty="0" err="1"/>
              <a:t>obxecto</a:t>
            </a:r>
            <a:r>
              <a:rPr lang="pt-BR" sz="2400" dirty="0"/>
              <a:t>, desde antigo, </a:t>
            </a:r>
            <a:r>
              <a:rPr lang="pt-BR" sz="2400" dirty="0" err="1"/>
              <a:t>dunha</a:t>
            </a:r>
            <a:r>
              <a:rPr lang="pt-BR" sz="2400" dirty="0"/>
              <a:t> intensa </a:t>
            </a:r>
            <a:r>
              <a:rPr lang="pt-BR" sz="2400" dirty="0" err="1"/>
              <a:t>actividade</a:t>
            </a:r>
            <a:r>
              <a:rPr lang="pt-BR" sz="2400" dirty="0"/>
              <a:t> pesqueira que deu lugar ao </a:t>
            </a:r>
            <a:r>
              <a:rPr lang="pt-BR" sz="2400" dirty="0" err="1"/>
              <a:t>nacemento</a:t>
            </a:r>
            <a:r>
              <a:rPr lang="pt-BR" sz="2400" dirty="0"/>
              <a:t> de artes para poder </a:t>
            </a:r>
            <a:r>
              <a:rPr lang="pt-BR" sz="2400" dirty="0" err="1"/>
              <a:t>capturala</a:t>
            </a:r>
            <a:r>
              <a:rPr lang="pt-BR" sz="2400" dirty="0"/>
              <a:t> e ao </a:t>
            </a:r>
            <a:r>
              <a:rPr lang="pt-BR" sz="2400" dirty="0" err="1"/>
              <a:t>desenvolvemento</a:t>
            </a:r>
            <a:r>
              <a:rPr lang="pt-BR" sz="2400" dirty="0"/>
              <a:t> de numerosas </a:t>
            </a:r>
            <a:r>
              <a:rPr lang="pt-BR" sz="2400" dirty="0" err="1"/>
              <a:t>actividades</a:t>
            </a:r>
            <a:r>
              <a:rPr lang="pt-BR" sz="2400" dirty="0"/>
              <a:t> para o seu aproveitamento,</a:t>
            </a:r>
          </a:p>
          <a:p>
            <a:r>
              <a:rPr lang="pt-BR" sz="2400" dirty="0" err="1"/>
              <a:t>conservación</a:t>
            </a:r>
            <a:r>
              <a:rPr lang="pt-BR" sz="2400" dirty="0"/>
              <a:t> e </a:t>
            </a:r>
            <a:r>
              <a:rPr lang="pt-BR" sz="2400" dirty="0" err="1"/>
              <a:t>transformación</a:t>
            </a:r>
            <a:r>
              <a:rPr lang="pt-BR" sz="2400" dirty="0"/>
              <a:t>.</a:t>
            </a:r>
            <a:r>
              <a:rPr lang="gl-ES" sz="2400" dirty="0"/>
              <a:t> </a:t>
            </a:r>
          </a:p>
          <a:p>
            <a:r>
              <a:rPr lang="gl-ES" sz="2000" dirty="0"/>
              <a:t>O ano 2022 descargáronse nas lonxas galegas 8.000.000 de quilos de sardiña.</a:t>
            </a:r>
            <a:endParaRPr lang="pt-BR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28" y="901520"/>
            <a:ext cx="8404853" cy="47352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11858" y="5911217"/>
            <a:ext cx="573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En Galiza péscase fundamentalmente nos meses de verán, e ten que ter un tamaño de, polo menos, 11 </a:t>
            </a:r>
            <a:r>
              <a:rPr lang="gl-ES" dirty="0" err="1"/>
              <a:t>cm</a:t>
            </a:r>
            <a:r>
              <a:rPr lang="gl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08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6013" y="685912"/>
            <a:ext cx="2850522" cy="532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 abundante en toda a costa da Península Ibérica.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Captúrase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maiormente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 artes de cerco e de enmalle.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riqueza en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galegas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base da importante industria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conserveira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iniciada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segunda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metade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século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XVIII polos chamados “fomentadores”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cataláns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b="3048"/>
          <a:stretch/>
        </p:blipFill>
        <p:spPr>
          <a:xfrm>
            <a:off x="3284113" y="561764"/>
            <a:ext cx="8660639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/>
          <a:stretch/>
        </p:blipFill>
        <p:spPr>
          <a:xfrm>
            <a:off x="364697" y="3967659"/>
            <a:ext cx="5625441" cy="26529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8" y="3606033"/>
            <a:ext cx="4069725" cy="30146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0761" y="334149"/>
            <a:ext cx="3889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As artes de </a:t>
            </a:r>
            <a:r>
              <a:rPr lang="gl-ES" sz="2400" b="1" dirty="0"/>
              <a:t>cerco</a:t>
            </a:r>
            <a:r>
              <a:rPr lang="gl-ES" sz="2400" dirty="0"/>
              <a:t> rodean grandes mandas de peixe, logo as redes péchanse por debaixo e por último recóllense para concentrar as capturas e poder metelas a bordo con salabardos.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6" y="95168"/>
            <a:ext cx="6426558" cy="33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2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5170" y="821962"/>
            <a:ext cx="52293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As artes de </a:t>
            </a:r>
            <a:r>
              <a:rPr lang="pt-BR" sz="2400" b="1" dirty="0" err="1"/>
              <a:t>enmalle</a:t>
            </a:r>
            <a:r>
              <a:rPr lang="pt-BR" sz="2400" b="1" dirty="0"/>
              <a:t>,</a:t>
            </a:r>
            <a:r>
              <a:rPr lang="pt-BR" sz="2400" dirty="0"/>
              <a:t> como o </a:t>
            </a:r>
            <a:r>
              <a:rPr lang="pt-BR" sz="2400" b="1" dirty="0" err="1"/>
              <a:t>xeito</a:t>
            </a:r>
            <a:r>
              <a:rPr lang="pt-BR" sz="2400" dirty="0"/>
              <a:t>, </a:t>
            </a:r>
            <a:r>
              <a:rPr lang="pt-BR" sz="2400" dirty="0" err="1"/>
              <a:t>lárganse</a:t>
            </a:r>
            <a:r>
              <a:rPr lang="pt-BR" sz="2400" dirty="0"/>
              <a:t> ao </a:t>
            </a:r>
            <a:r>
              <a:rPr lang="pt-BR" sz="2400" dirty="0" err="1"/>
              <a:t>garete</a:t>
            </a:r>
            <a:r>
              <a:rPr lang="pt-BR" sz="2400" dirty="0"/>
              <a:t>, aboiando entre </a:t>
            </a:r>
            <a:r>
              <a:rPr lang="pt-BR" sz="2400" dirty="0" err="1"/>
              <a:t>augas</a:t>
            </a:r>
            <a:r>
              <a:rPr lang="pt-BR" sz="2400" dirty="0"/>
              <a:t>, nas zonas de </a:t>
            </a:r>
            <a:r>
              <a:rPr lang="pt-BR" sz="2400" dirty="0" err="1"/>
              <a:t>circulación</a:t>
            </a:r>
            <a:r>
              <a:rPr lang="pt-BR" sz="2400" dirty="0"/>
              <a:t> das </a:t>
            </a:r>
            <a:r>
              <a:rPr lang="pt-BR" sz="2400" dirty="0" err="1"/>
              <a:t>sardiñas</a:t>
            </a:r>
            <a:r>
              <a:rPr lang="pt-BR" sz="2400" dirty="0"/>
              <a:t> que ao intentar </a:t>
            </a:r>
            <a:r>
              <a:rPr lang="pt-BR" sz="2400" dirty="0" err="1"/>
              <a:t>pasar</a:t>
            </a:r>
            <a:r>
              <a:rPr lang="pt-BR" sz="2400" dirty="0"/>
              <a:t> a través delas </a:t>
            </a:r>
            <a:r>
              <a:rPr lang="pt-BR" sz="2400" dirty="0" err="1"/>
              <a:t>quedan</a:t>
            </a:r>
            <a:r>
              <a:rPr lang="pt-BR" sz="2400" dirty="0"/>
              <a:t> prendidas </a:t>
            </a:r>
            <a:r>
              <a:rPr lang="pt-BR" sz="2400" dirty="0" err="1"/>
              <a:t>polas</a:t>
            </a:r>
            <a:r>
              <a:rPr lang="pt-BR" sz="2400" dirty="0"/>
              <a:t> galadas.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1"/>
          <a:stretch/>
        </p:blipFill>
        <p:spPr>
          <a:xfrm>
            <a:off x="1102151" y="5074276"/>
            <a:ext cx="3715014" cy="1532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87" y="623951"/>
            <a:ext cx="5634382" cy="55785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b="5668"/>
          <a:stretch/>
        </p:blipFill>
        <p:spPr>
          <a:xfrm>
            <a:off x="388535" y="2760954"/>
            <a:ext cx="5622611" cy="23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4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8" y="516656"/>
            <a:ext cx="5563673" cy="46058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6580" y="5514213"/>
            <a:ext cx="1143062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Botando a andar o verán,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chegoulle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Roque un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cheiriño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9366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897" y="403695"/>
            <a:ext cx="38701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 utilidade da sardiña como alimento deu lugar a unha importante actividade comercial que a ofrecía en fresco, que por cousa da fraxilidade do peixe se vía limitada aos mercados de proximidade, ou unha vez salgadas, secas, ou postas en escabeche (o que aumentaba a súa </a:t>
            </a:r>
            <a:r>
              <a:rPr lang="gl-ES" sz="2400" dirty="0" err="1"/>
              <a:t>durabilidade</a:t>
            </a:r>
            <a:r>
              <a:rPr lang="gl-ES" sz="2400" dirty="0"/>
              <a:t>) podían levarse a lugares máis distantes. O descubrimento das conservas en lata, e a conxelación, fixeron posible a súa chegada a todas partes.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530116" y="5202740"/>
            <a:ext cx="7029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Imaxe antiga de peixeiras preparando as cestas no peirao. As peixeiras, regateiras ou rianxeiras transportaban o peixe, en cestas amplas, pouco fondas, para mantelo nas mellores condicións, e ofrecíano polas portas nas localidades do interior, algunhas traían á volta produtos do campo para o consumo da casa ou para vender.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16" y="403695"/>
            <a:ext cx="7029583" cy="46834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8401958-E7FE-5692-7265-F5D847E8BA07}"/>
              </a:ext>
            </a:extLst>
          </p:cNvPr>
          <p:cNvSpPr txBox="1"/>
          <p:nvPr/>
        </p:nvSpPr>
        <p:spPr>
          <a:xfrm>
            <a:off x="4530116" y="4430412"/>
            <a:ext cx="30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</a:rPr>
              <a:t>Peixeiras</a:t>
            </a:r>
            <a:r>
              <a:rPr lang="es-ES" sz="1600" dirty="0">
                <a:solidFill>
                  <a:schemeClr val="bg1"/>
                </a:solidFill>
              </a:rPr>
              <a:t> no </a:t>
            </a:r>
            <a:r>
              <a:rPr lang="es-ES" sz="1600" dirty="0" err="1">
                <a:solidFill>
                  <a:schemeClr val="bg1"/>
                </a:solidFill>
              </a:rPr>
              <a:t>peirao</a:t>
            </a:r>
            <a:r>
              <a:rPr lang="es-ES" sz="1600" dirty="0">
                <a:solidFill>
                  <a:schemeClr val="bg1"/>
                </a:solidFill>
              </a:rPr>
              <a:t> de Cambados, Anos 40 do s. XX. M. Otero</a:t>
            </a:r>
            <a:endParaRPr lang="gl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104" y="481783"/>
            <a:ext cx="3687651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 un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produto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tradicional da alimentación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numerosas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receitas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 preparación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diversos con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infinidade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adobos,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mollos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salsas para 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condimentación,…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31831" y="5408945"/>
            <a:ext cx="887354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gl-ES" sz="2400" dirty="0"/>
              <a:t>O consumo de sardiña fresca está a descender nos últimos tempos, pasou de 40.445 Tm. en 2008 a 27.903 Tm en 2012, mentres que permanece estable o de sardiña en conserva.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17" y="573861"/>
            <a:ext cx="7448194" cy="44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89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08338" y="1107583"/>
            <a:ext cx="10470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4400" b="1" dirty="0"/>
              <a:t>Algunhas maneiras de cociñar as sardiñas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98" y="2264085"/>
            <a:ext cx="7381003" cy="357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94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1402284"/>
            <a:ext cx="8040816" cy="51863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77" y="1531073"/>
            <a:ext cx="3035703" cy="170880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972" y="347729"/>
            <a:ext cx="754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Asadas: á brasa, ao natural ou con acompañamentos.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78" y="3995447"/>
            <a:ext cx="3035703" cy="22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1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1217" y="553792"/>
            <a:ext cx="415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ao forno e á prancha.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3941264"/>
            <a:ext cx="3593206" cy="23954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91" y="738458"/>
            <a:ext cx="3438237" cy="27908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80" y="3941264"/>
            <a:ext cx="4202579" cy="23954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1121291"/>
            <a:ext cx="2902148" cy="25103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689" y="738458"/>
            <a:ext cx="4186343" cy="27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4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20" y="3786390"/>
            <a:ext cx="4271586" cy="27460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8" y="2060619"/>
            <a:ext cx="5648965" cy="37735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5292" y="764867"/>
            <a:ext cx="654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Fritidas: enteiras, sen espiña, rebozadas, recheas,...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20" y="468653"/>
            <a:ext cx="4318233" cy="28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3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519" y="540913"/>
            <a:ext cx="859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Cocidas, normalmente acompañadas de patacas e adobos variados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1" y="1545465"/>
            <a:ext cx="5137681" cy="47716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75" y="2395470"/>
            <a:ext cx="5240093" cy="3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9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65915" y="487216"/>
            <a:ext cx="60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Guisadas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1918953"/>
            <a:ext cx="4557982" cy="43390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72" y="190013"/>
            <a:ext cx="5725950" cy="407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0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83" y="614031"/>
            <a:ext cx="5289342" cy="54546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35" y="3422327"/>
            <a:ext cx="5516820" cy="26463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9935" y="914400"/>
            <a:ext cx="413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Recheas: fritidas ou ao forno </a:t>
            </a:r>
          </a:p>
        </p:txBody>
      </p:sp>
    </p:spTree>
    <p:extLst>
      <p:ext uri="{BB962C8B-B14F-4D97-AF65-F5344CB8AC3E}">
        <p14:creationId xmlns:p14="http://schemas.microsoft.com/office/powerpoint/2010/main" val="2602556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30310" y="862885"/>
            <a:ext cx="655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En escabeches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464907"/>
            <a:ext cx="5507730" cy="38554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2"/>
          <a:stretch/>
        </p:blipFill>
        <p:spPr>
          <a:xfrm>
            <a:off x="476519" y="1596979"/>
            <a:ext cx="5493647" cy="47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7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0143" y="5704199"/>
            <a:ext cx="11003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que o transportou a outros tempos e as </a:t>
            </a:r>
            <a:r>
              <a:rPr lang="pt-BR" sz="2800" b="1" dirty="0" err="1"/>
              <a:t>xuntanzas</a:t>
            </a:r>
            <a:r>
              <a:rPr lang="pt-BR" sz="2800" b="1" dirty="0"/>
              <a:t> cos amigos.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r="9554"/>
          <a:stretch/>
        </p:blipFill>
        <p:spPr>
          <a:xfrm>
            <a:off x="1452055" y="161968"/>
            <a:ext cx="9299898" cy="55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2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0760" y="307160"/>
            <a:ext cx="659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En masas: en empanadas, empanadiñas, cocas, pizzas, </a:t>
            </a:r>
            <a:r>
              <a:rPr lang="gl-ES" sz="2400" dirty="0" err="1"/>
              <a:t>quiches</a:t>
            </a:r>
            <a:r>
              <a:rPr lang="gl-ES" sz="2400" dirty="0"/>
              <a:t> e tartas.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9" y="1271999"/>
            <a:ext cx="3616430" cy="20342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7" y="2213524"/>
            <a:ext cx="2724293" cy="36626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41" y="1271999"/>
            <a:ext cx="4325928" cy="18830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41" y="3236490"/>
            <a:ext cx="3337810" cy="33278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9" y="3558763"/>
            <a:ext cx="4371764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9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5307" y="347730"/>
            <a:ext cx="709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dirty="0"/>
              <a:t>e noutras preparacións: </a:t>
            </a:r>
            <a:r>
              <a:rPr lang="gl-ES" sz="2400" dirty="0"/>
              <a:t>algunhas tamén se poden facer con sardiñas en conserva.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3" y="1582801"/>
            <a:ext cx="3359511" cy="20636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2"/>
          <a:stretch/>
        </p:blipFill>
        <p:spPr>
          <a:xfrm>
            <a:off x="7374923" y="3868751"/>
            <a:ext cx="2202292" cy="21885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3" y="1533765"/>
            <a:ext cx="3750262" cy="21126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69" y="4267887"/>
            <a:ext cx="2980735" cy="21206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2" y="4267887"/>
            <a:ext cx="3011781" cy="20731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74" y="670895"/>
            <a:ext cx="3615554" cy="251281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92715" y="3730460"/>
            <a:ext cx="339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Con pastas: fideos, </a:t>
            </a:r>
            <a:r>
              <a:rPr lang="gl-ES" dirty="0" err="1"/>
              <a:t>espaguetti</a:t>
            </a:r>
            <a:r>
              <a:rPr lang="gl-ES" dirty="0"/>
              <a:t>,...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355528" y="3277081"/>
            <a:ext cx="285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En “</a:t>
            </a:r>
            <a:r>
              <a:rPr lang="gl-ES" dirty="0" err="1"/>
              <a:t>papillote</a:t>
            </a:r>
            <a:r>
              <a:rPr lang="gl-ES" dirty="0"/>
              <a:t>”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58146" y="6400800"/>
            <a:ext cx="251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Marinadas</a:t>
            </a:r>
            <a:r>
              <a:rPr lang="gl-ES" dirty="0"/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656691" y="6388532"/>
            <a:ext cx="272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En </a:t>
            </a:r>
            <a:r>
              <a:rPr lang="gl-ES" dirty="0" err="1"/>
              <a:t>brochetas</a:t>
            </a:r>
            <a:r>
              <a:rPr lang="gl-ES" dirty="0"/>
              <a:t>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566740" y="6177497"/>
            <a:ext cx="236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Cebiche</a:t>
            </a:r>
            <a:r>
              <a:rPr lang="gl-ES" dirty="0"/>
              <a:t>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199639" y="3713889"/>
            <a:ext cx="258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Con arroz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236" y="3868751"/>
            <a:ext cx="2199530" cy="218853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854828" y="6156330"/>
            <a:ext cx="171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Croquetas </a:t>
            </a:r>
          </a:p>
        </p:txBody>
      </p:sp>
    </p:spTree>
    <p:extLst>
      <p:ext uri="{BB962C8B-B14F-4D97-AF65-F5344CB8AC3E}">
        <p14:creationId xmlns:p14="http://schemas.microsoft.com/office/powerpoint/2010/main" val="4018945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8186" y="476518"/>
            <a:ext cx="583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Algunhas preparacións tamén son ofrecidas como pinchos, tapas e bocadillos.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 b="6652"/>
          <a:stretch/>
        </p:blipFill>
        <p:spPr>
          <a:xfrm>
            <a:off x="126925" y="1357504"/>
            <a:ext cx="4095482" cy="24598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6" y="566670"/>
            <a:ext cx="4783864" cy="31334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15" y="3990469"/>
            <a:ext cx="3346425" cy="23369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8" y="3990469"/>
            <a:ext cx="3566659" cy="25281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7" y="3907522"/>
            <a:ext cx="3102436" cy="26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37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20" y="280471"/>
            <a:ext cx="7471177" cy="49589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9245" y="5614926"/>
            <a:ext cx="10818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“</a:t>
            </a:r>
            <a:r>
              <a:rPr lang="pt-BR" sz="2400" dirty="0" err="1"/>
              <a:t>Stargazey</a:t>
            </a:r>
            <a:r>
              <a:rPr lang="pt-BR" sz="2400" dirty="0"/>
              <a:t>”, </a:t>
            </a:r>
            <a:r>
              <a:rPr lang="pt-BR" sz="2400" dirty="0" err="1"/>
              <a:t>un</a:t>
            </a:r>
            <a:r>
              <a:rPr lang="pt-BR" sz="2400" dirty="0"/>
              <a:t> curioso </a:t>
            </a:r>
            <a:r>
              <a:rPr lang="pt-BR" sz="2400" dirty="0" err="1"/>
              <a:t>plato</a:t>
            </a:r>
            <a:r>
              <a:rPr lang="pt-BR" sz="2400" dirty="0"/>
              <a:t> </a:t>
            </a:r>
            <a:r>
              <a:rPr lang="pt-BR" sz="2400" dirty="0" err="1"/>
              <a:t>cornuallés</a:t>
            </a:r>
            <a:r>
              <a:rPr lang="pt-BR" sz="2400" dirty="0"/>
              <a:t>, unha empanada de </a:t>
            </a:r>
            <a:r>
              <a:rPr lang="pt-BR" sz="2400" dirty="0" err="1"/>
              <a:t>sardiñas</a:t>
            </a:r>
            <a:r>
              <a:rPr lang="pt-BR" sz="2400" dirty="0"/>
              <a:t> feita </a:t>
            </a:r>
            <a:r>
              <a:rPr lang="pt-BR" sz="2400" dirty="0" err="1"/>
              <a:t>con</a:t>
            </a:r>
            <a:r>
              <a:rPr lang="pt-BR" sz="2400" dirty="0"/>
              <a:t> </a:t>
            </a:r>
            <a:r>
              <a:rPr lang="pt-BR" sz="2400" dirty="0" err="1"/>
              <a:t>masa</a:t>
            </a:r>
            <a:r>
              <a:rPr lang="pt-BR" sz="2400" dirty="0"/>
              <a:t> </a:t>
            </a:r>
            <a:r>
              <a:rPr lang="pt-BR" sz="2400" dirty="0" err="1"/>
              <a:t>folleada</a:t>
            </a:r>
            <a:r>
              <a:rPr lang="pt-BR" sz="2400" dirty="0"/>
              <a:t>, patacas e ovo, na que as </a:t>
            </a:r>
            <a:r>
              <a:rPr lang="pt-BR" sz="2400" dirty="0" err="1"/>
              <a:t>sardiñas</a:t>
            </a:r>
            <a:r>
              <a:rPr lang="pt-BR" sz="2400" dirty="0"/>
              <a:t> se </a:t>
            </a:r>
            <a:r>
              <a:rPr lang="pt-BR" sz="2400" dirty="0" err="1"/>
              <a:t>cociñan</a:t>
            </a:r>
            <a:r>
              <a:rPr lang="pt-BR" sz="2400" dirty="0"/>
              <a:t> coas </a:t>
            </a:r>
            <a:r>
              <a:rPr lang="pt-BR" sz="2400" dirty="0" err="1"/>
              <a:t>cabezas</a:t>
            </a:r>
            <a:r>
              <a:rPr lang="pt-BR" sz="2400" dirty="0"/>
              <a:t> á vista</a:t>
            </a:r>
            <a:endParaRPr lang="gl-ES" sz="2400" dirty="0"/>
          </a:p>
        </p:txBody>
      </p:sp>
    </p:spTree>
    <p:extLst>
      <p:ext uri="{BB962C8B-B14F-4D97-AF65-F5344CB8AC3E}">
        <p14:creationId xmlns:p14="http://schemas.microsoft.com/office/powerpoint/2010/main" val="2933307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33340" y="2446986"/>
            <a:ext cx="9916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Ás sardiñas que non se consumen en fresco trátanse para aumentar o seu tempo de conservación, o máis habitual até o desenvolvemento das conservas enlatadas era salgalas ou escabechalas.</a:t>
            </a:r>
          </a:p>
        </p:txBody>
      </p:sp>
    </p:spTree>
    <p:extLst>
      <p:ext uri="{BB962C8B-B14F-4D97-AF65-F5344CB8AC3E}">
        <p14:creationId xmlns:p14="http://schemas.microsoft.com/office/powerpoint/2010/main" val="1025618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0761" y="193183"/>
            <a:ext cx="306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dirty="0"/>
              <a:t>salga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18952" y="271195"/>
            <a:ext cx="9929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Nas salgas as sardiñas enteiras, limpas ou lañadas, métense na salmoira e logo sácanse e escóanse para tendelas a secar ou para prensalas.</a:t>
            </a:r>
          </a:p>
          <a:p>
            <a:r>
              <a:rPr lang="gl-ES" sz="2400" dirty="0"/>
              <a:t>Nas salgas caseiras as sardiñas, limpas ou lañadas, tíñanse pouco tempo en salmoira e sacábanse e escoábanse para facelas cocidas.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1"/>
          <a:stretch/>
        </p:blipFill>
        <p:spPr>
          <a:xfrm>
            <a:off x="334850" y="1840855"/>
            <a:ext cx="11513712" cy="34144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2" y="4662890"/>
            <a:ext cx="3569708" cy="20083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096259" y="5933494"/>
            <a:ext cx="218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salgadas e prensadas</a:t>
            </a:r>
          </a:p>
        </p:txBody>
      </p:sp>
    </p:spTree>
    <p:extLst>
      <p:ext uri="{BB962C8B-B14F-4D97-AF65-F5344CB8AC3E}">
        <p14:creationId xmlns:p14="http://schemas.microsoft.com/office/powerpoint/2010/main" val="2955819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BE57FD-6A09-05A8-5CBD-E7458FBDB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" y="364222"/>
            <a:ext cx="8351706" cy="62637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73C9B08-BB90-63D7-5949-83DFB8DD525E}"/>
              </a:ext>
            </a:extLst>
          </p:cNvPr>
          <p:cNvSpPr txBox="1"/>
          <p:nvPr/>
        </p:nvSpPr>
        <p:spPr>
          <a:xfrm>
            <a:off x="8858773" y="5578571"/>
            <a:ext cx="2273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dirty="0"/>
              <a:t>Restos da salga.</a:t>
            </a:r>
          </a:p>
          <a:p>
            <a:r>
              <a:rPr lang="gl-ES" dirty="0"/>
              <a:t>A Mourisca (Bueu)</a:t>
            </a:r>
          </a:p>
        </p:txBody>
      </p:sp>
    </p:spTree>
    <p:extLst>
      <p:ext uri="{BB962C8B-B14F-4D97-AF65-F5344CB8AC3E}">
        <p14:creationId xmlns:p14="http://schemas.microsoft.com/office/powerpoint/2010/main" val="3818817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6" y="315945"/>
            <a:ext cx="5448685" cy="41205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49" y="315945"/>
            <a:ext cx="4233582" cy="24272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13" y="2976642"/>
            <a:ext cx="4104718" cy="26514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76057" y="4643071"/>
            <a:ext cx="500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Presentación tradicional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572777" y="5861511"/>
            <a:ext cx="401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Presentacións actuais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6057" y="5261346"/>
            <a:ext cx="687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As sardiñas salgadas e prensadas, que nalgunhas partes de Galiza son coñecidas co nome de arenques, consómense crúas, asadas ou cocidas.</a:t>
            </a:r>
          </a:p>
        </p:txBody>
      </p:sp>
    </p:spTree>
    <p:extLst>
      <p:ext uri="{BB962C8B-B14F-4D97-AF65-F5344CB8AC3E}">
        <p14:creationId xmlns:p14="http://schemas.microsoft.com/office/powerpoint/2010/main" val="3154330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5943" y="412124"/>
            <a:ext cx="506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dirty="0"/>
              <a:t>conservas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2344656"/>
            <a:ext cx="11703112" cy="18842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09133" y="5562357"/>
            <a:ext cx="585155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gl-ES" sz="2400" dirty="0"/>
              <a:t>No ano 2021 fixéronse en Galiza 19.903 Tm de conservas de sardiña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4228857"/>
            <a:ext cx="3515933" cy="216449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09499" y="4664774"/>
            <a:ext cx="379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en aceite. A preparación clásica das conservas de sardiña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24259" y="296214"/>
            <a:ext cx="9221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 elaboración das conservas comeza coa selección e a preparación (eviscerado e corte) do peixe, logo lávase e sálgase, acondiciónase, sécase e cocíñase, a continuación empácase (métese nas latas) e engádenselle o aceite ou as salsas, por último péchanse os recipientes e esterilízanse antes de pasalos ao almacén e á distribución</a:t>
            </a:r>
          </a:p>
        </p:txBody>
      </p:sp>
    </p:spTree>
    <p:extLst>
      <p:ext uri="{BB962C8B-B14F-4D97-AF65-F5344CB8AC3E}">
        <p14:creationId xmlns:p14="http://schemas.microsoft.com/office/powerpoint/2010/main" val="883631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4" y="637484"/>
            <a:ext cx="3661610" cy="27187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b="8234"/>
          <a:stretch/>
        </p:blipFill>
        <p:spPr>
          <a:xfrm>
            <a:off x="3978803" y="841999"/>
            <a:ext cx="3113125" cy="24921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b="20832"/>
          <a:stretch/>
        </p:blipFill>
        <p:spPr>
          <a:xfrm>
            <a:off x="8153462" y="113149"/>
            <a:ext cx="3331475" cy="20928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4" y="3909239"/>
            <a:ext cx="3439822" cy="21670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37" y="3870057"/>
            <a:ext cx="2635121" cy="28205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212" y="3560744"/>
            <a:ext cx="2682813" cy="214625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88302" y="3417455"/>
            <a:ext cx="493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en aceite, nas presentacións tradicionais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85096" y="6198779"/>
            <a:ext cx="343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en escabeche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564077" y="2329393"/>
            <a:ext cx="276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en tomate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107212" y="5814067"/>
            <a:ext cx="268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asadas, en aceite.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21524" y="82157"/>
            <a:ext cx="7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Algunhas preparacións de sardiñas en conserva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33" y="3538700"/>
            <a:ext cx="2209384" cy="3202006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8991238" y="6295704"/>
            <a:ext cx="296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Sardiñas afumadas, en aceite</a:t>
            </a:r>
          </a:p>
        </p:txBody>
      </p:sp>
    </p:spTree>
    <p:extLst>
      <p:ext uri="{BB962C8B-B14F-4D97-AF65-F5344CB8AC3E}">
        <p14:creationId xmlns:p14="http://schemas.microsoft.com/office/powerpoint/2010/main" val="413603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146" y="435509"/>
            <a:ext cx="8050648" cy="51526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2689" y="5987534"/>
            <a:ext cx="11391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aos encontros, as festas, as brincadeiras, á praia... </a:t>
            </a:r>
          </a:p>
        </p:txBody>
      </p:sp>
    </p:spTree>
    <p:extLst>
      <p:ext uri="{BB962C8B-B14F-4D97-AF65-F5344CB8AC3E}">
        <p14:creationId xmlns:p14="http://schemas.microsoft.com/office/powerpoint/2010/main" val="3952498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740" y="362635"/>
            <a:ext cx="71391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/>
              <a:t>Algunhas preparacións con sardiñas en conserva.</a:t>
            </a:r>
          </a:p>
          <a:p>
            <a:r>
              <a:rPr lang="gl-ES" dirty="0"/>
              <a:t>As conservas de sardiñas consúmense en directo, en bocadillos, como acompañamento de </a:t>
            </a:r>
            <a:r>
              <a:rPr lang="gl-ES" dirty="0" err="1"/>
              <a:t>platos</a:t>
            </a:r>
            <a:r>
              <a:rPr lang="gl-ES" dirty="0"/>
              <a:t> variados, en ensaladas, ou como materia base para preparacións diferentes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70" y="287200"/>
            <a:ext cx="3382225" cy="22570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53" y="4244511"/>
            <a:ext cx="2333085" cy="23214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/>
          <a:stretch/>
        </p:blipFill>
        <p:spPr>
          <a:xfrm>
            <a:off x="606666" y="4506078"/>
            <a:ext cx="3227510" cy="21414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6" y="1655297"/>
            <a:ext cx="2793176" cy="23276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68" y="1684427"/>
            <a:ext cx="2595889" cy="23276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43" y="4790917"/>
            <a:ext cx="3150911" cy="17750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43" y="2848250"/>
            <a:ext cx="3090939" cy="17000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14442" y="4059845"/>
            <a:ext cx="377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Ensaladas con sardiñas en conserva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829423" y="4606251"/>
            <a:ext cx="10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pizza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777907" y="6047290"/>
            <a:ext cx="142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croquetas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288497" y="2097231"/>
            <a:ext cx="19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bocadillos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975426" y="3355537"/>
            <a:ext cx="155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tostas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724876" y="5677958"/>
            <a:ext cx="187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tortas</a:t>
            </a:r>
          </a:p>
        </p:txBody>
      </p:sp>
    </p:spTree>
    <p:extLst>
      <p:ext uri="{BB962C8B-B14F-4D97-AF65-F5344CB8AC3E}">
        <p14:creationId xmlns:p14="http://schemas.microsoft.com/office/powerpoint/2010/main" val="2458929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39" y="208364"/>
            <a:ext cx="4715194" cy="63291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7" y="1382511"/>
            <a:ext cx="5261001" cy="39808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747" y="5718220"/>
            <a:ext cx="526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Vaia par de bocadillos de sardiñas!</a:t>
            </a:r>
          </a:p>
        </p:txBody>
      </p:sp>
    </p:spTree>
    <p:extLst>
      <p:ext uri="{BB962C8B-B14F-4D97-AF65-F5344CB8AC3E}">
        <p14:creationId xmlns:p14="http://schemas.microsoft.com/office/powerpoint/2010/main" val="1150249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21" y="1150809"/>
            <a:ext cx="3346808" cy="3346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2" y="2473449"/>
            <a:ext cx="3360404" cy="336040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4487" y="371864"/>
            <a:ext cx="637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E non so se fan conservas co peixe enteiro tamén se preparan pastas, patés,... e aproveitamentos de outros produtos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55" y="4153651"/>
            <a:ext cx="2551140" cy="24069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83069" y="5833853"/>
            <a:ext cx="349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Patés de sardiña e tostas de paté de sardiña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981322" y="4766099"/>
            <a:ext cx="402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Conserva de ovas de sardiña en aceite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62" y="972028"/>
            <a:ext cx="4182414" cy="34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8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2277" y="283335"/>
            <a:ext cx="692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Cando se produce un exceso de capturas o sobrante destínase á obtención de outros produtos como fariñas, que se empregan na elaboración de pensos, </a:t>
            </a:r>
            <a:r>
              <a:rPr lang="gl-ES" sz="2400" dirty="0" err="1"/>
              <a:t>hidrolizados</a:t>
            </a:r>
            <a:r>
              <a:rPr lang="gl-ES" sz="2400" dirty="0"/>
              <a:t> de </a:t>
            </a:r>
            <a:r>
              <a:rPr lang="gl-ES" sz="2400" dirty="0" err="1"/>
              <a:t>proteinas</a:t>
            </a:r>
            <a:r>
              <a:rPr lang="gl-ES" sz="2400" dirty="0"/>
              <a:t>, e aceites, que se utilizan como cebo de pesca ou como </a:t>
            </a:r>
            <a:r>
              <a:rPr lang="gl-ES" sz="2400" dirty="0" err="1"/>
              <a:t>potenciador</a:t>
            </a:r>
            <a:r>
              <a:rPr lang="gl-ES" sz="2400" dirty="0"/>
              <a:t> dos cebos, e como complemento alimentario para cans e gatos,...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7" y="2630296"/>
            <a:ext cx="6093872" cy="40577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63" y="148107"/>
            <a:ext cx="4365938" cy="32744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08" y="3857606"/>
            <a:ext cx="2058820" cy="27450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21263" y="3653346"/>
            <a:ext cx="188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Fariña de sardiña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431110" y="6040192"/>
            <a:ext cx="207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Aceite de sardiña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2429" y="4833527"/>
            <a:ext cx="1648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/>
              <a:t>Esquema do proceso para a obtención de fariña e aceite da sardiña</a:t>
            </a:r>
          </a:p>
        </p:txBody>
      </p:sp>
    </p:spTree>
    <p:extLst>
      <p:ext uri="{BB962C8B-B14F-4D97-AF65-F5344CB8AC3E}">
        <p14:creationId xmlns:p14="http://schemas.microsoft.com/office/powerpoint/2010/main" val="3396447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7126" y="3734873"/>
            <a:ext cx="1058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3600" b="1" dirty="0"/>
              <a:t>parentes da sardiña que se pescan en Galiza</a:t>
            </a:r>
          </a:p>
        </p:txBody>
      </p:sp>
    </p:spTree>
    <p:extLst>
      <p:ext uri="{BB962C8B-B14F-4D97-AF65-F5344CB8AC3E}">
        <p14:creationId xmlns:p14="http://schemas.microsoft.com/office/powerpoint/2010/main" val="2817930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1014" y="3890580"/>
            <a:ext cx="11311943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Alosa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alosa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zamborca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sabela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nai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sábalo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formando cardumes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profundas,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longo das costas europeas do Atlántico, desde o sur de Noruega e Suecia até o norte de África, e no Mediterráneo até Sicilia.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Reprodúcese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xuño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subindo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polos ríos para desovar.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exemplares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permanecen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 ata 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anos aproximadamente.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zooplancto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abundante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Galiza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pescaba, sobre todo no Miño, durante os meses de marzo, abril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escasa. Actualmente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desovan algún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exemplares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 ríos Miño, Ulla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77" y="23298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0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2201" y="4265077"/>
            <a:ext cx="11707878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Alosa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fallax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zamborca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sabela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Distribúese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formando cardumes,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do Atlántico nordeste, desde o sur de Islandia e o mar Báltico até o norte de África, e polo Mediterráneo até o mar Negro.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zooplancto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 larvas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 nos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salobres e sobe polos grandes ríos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primavera para a reproducirse. As crías permanecen nos ríos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que alcanzan os 5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cm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lonxitude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madurez sexual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anos, cando miden de 30 a 40 cm.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poden medir até algo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60 cm (os machos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 pesar até 1,5 kg.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6" b="7997"/>
          <a:stretch/>
        </p:blipFill>
        <p:spPr>
          <a:xfrm>
            <a:off x="860553" y="502274"/>
            <a:ext cx="10371173" cy="36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86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0076" y="3915121"/>
            <a:ext cx="10922882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Sprattus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sprattus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trancho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espadín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Distribúese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 europea do Atlántico desde Escandinavia ata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estreito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Xibraltar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Abunda no mar Báltico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tamén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Mediterráneo,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o mar Negro.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 gregaria que habita en fondos de menos de 200 m. Resiste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salinidade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reducida e pode penetrar nos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zooplancto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Reprodúcese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xaneiro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xullo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fondos de entre 10 e 20 m.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como máximo 16 cm, e pode vivir de 5 a 6 anos.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4" b="8291"/>
          <a:stretch/>
        </p:blipFill>
        <p:spPr>
          <a:xfrm>
            <a:off x="301083" y="553792"/>
            <a:ext cx="11022136" cy="32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75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8" y="4026954"/>
            <a:ext cx="3271441" cy="22421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402" y="3857589"/>
            <a:ext cx="2053868" cy="20538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02" y="5148747"/>
            <a:ext cx="2500691" cy="15254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144" y="314197"/>
            <a:ext cx="4154045" cy="27903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2" y="2957424"/>
            <a:ext cx="4914207" cy="327613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70232" y="739874"/>
            <a:ext cx="53175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maior parte das capturas </a:t>
            </a:r>
            <a:r>
              <a:rPr lang="pt-BR" sz="2000" dirty="0" err="1"/>
              <a:t>destínanse</a:t>
            </a:r>
            <a:r>
              <a:rPr lang="pt-BR" sz="2000" dirty="0"/>
              <a:t> á </a:t>
            </a:r>
            <a:r>
              <a:rPr lang="pt-BR" sz="2000" dirty="0" err="1"/>
              <a:t>industria</a:t>
            </a:r>
            <a:r>
              <a:rPr lang="pt-BR" sz="2000" dirty="0"/>
              <a:t> </a:t>
            </a:r>
            <a:r>
              <a:rPr lang="pt-BR" sz="2000" dirty="0" err="1"/>
              <a:t>conserveira</a:t>
            </a:r>
            <a:r>
              <a:rPr lang="pt-BR" sz="2000" dirty="0"/>
              <a:t>, para </a:t>
            </a:r>
            <a:r>
              <a:rPr lang="pt-BR" sz="2000" dirty="0" err="1"/>
              <a:t>facelo</a:t>
            </a:r>
            <a:r>
              <a:rPr lang="pt-BR" sz="2000" dirty="0"/>
              <a:t> afumado e enlatado </a:t>
            </a:r>
            <a:r>
              <a:rPr lang="pt-BR" sz="2000" dirty="0" err="1"/>
              <a:t>en</a:t>
            </a:r>
            <a:r>
              <a:rPr lang="pt-BR" sz="2000" dirty="0"/>
              <a:t> aceite, mais </a:t>
            </a:r>
            <a:r>
              <a:rPr lang="pt-BR" sz="2000" dirty="0" err="1"/>
              <a:t>tamén</a:t>
            </a:r>
            <a:r>
              <a:rPr lang="pt-BR" sz="2000" dirty="0"/>
              <a:t> se </a:t>
            </a:r>
            <a:r>
              <a:rPr lang="pt-BR" sz="2000" dirty="0" err="1"/>
              <a:t>comen</a:t>
            </a:r>
            <a:r>
              <a:rPr lang="pt-BR" sz="2000" dirty="0"/>
              <a:t> frescos: fritidos, </a:t>
            </a:r>
            <a:r>
              <a:rPr lang="pt-BR" sz="2000" dirty="0" err="1"/>
              <a:t>cocidos</a:t>
            </a:r>
            <a:r>
              <a:rPr lang="pt-BR" sz="2000" dirty="0"/>
              <a:t> ou guisados. </a:t>
            </a:r>
          </a:p>
          <a:p>
            <a:r>
              <a:rPr lang="pt-BR" sz="2000" dirty="0" err="1"/>
              <a:t>En</a:t>
            </a:r>
            <a:r>
              <a:rPr lang="pt-BR" sz="2000" dirty="0"/>
              <a:t> Galiza </a:t>
            </a:r>
            <a:r>
              <a:rPr lang="pt-BR" sz="2000" dirty="0" err="1"/>
              <a:t>péscase</a:t>
            </a:r>
            <a:r>
              <a:rPr lang="pt-BR" sz="2000" dirty="0"/>
              <a:t> pouco, </a:t>
            </a:r>
            <a:r>
              <a:rPr lang="pt-BR" sz="2000" dirty="0" err="1"/>
              <a:t>mesturado</a:t>
            </a:r>
            <a:r>
              <a:rPr lang="pt-BR" sz="2000" dirty="0"/>
              <a:t> coa </a:t>
            </a:r>
            <a:r>
              <a:rPr lang="pt-BR" sz="2000" dirty="0" err="1"/>
              <a:t>sardiña</a:t>
            </a:r>
            <a:r>
              <a:rPr lang="pt-BR" sz="2000" dirty="0"/>
              <a:t>, </a:t>
            </a:r>
            <a:r>
              <a:rPr lang="pt-BR" sz="2000" dirty="0" err="1"/>
              <a:t>con</a:t>
            </a:r>
            <a:r>
              <a:rPr lang="pt-BR" sz="2000" dirty="0"/>
              <a:t> artes de cerco.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62344" y="5311293"/>
            <a:ext cx="182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Tranchos en conserva etiquetados como sardiñas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43944" y="6269115"/>
            <a:ext cx="417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Tranchos nun secadoiro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697617" y="2452292"/>
            <a:ext cx="180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Tranchos fritidos en conserva</a:t>
            </a:r>
          </a:p>
        </p:txBody>
      </p:sp>
    </p:spTree>
    <p:extLst>
      <p:ext uri="{BB962C8B-B14F-4D97-AF65-F5344CB8AC3E}">
        <p14:creationId xmlns:p14="http://schemas.microsoft.com/office/powerpoint/2010/main" val="3327184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7288" y="4727523"/>
            <a:ext cx="11391275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Engraulis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encrasicolus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bocareu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bocarte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anchoa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parte da familia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Engraulidae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de África y Europa, desde Sudáfrica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de Noruega, no Mediterráneo, no mar Negro e no mar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Azov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entre 15 e 20 cm. 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 os ovos, alongados,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xuño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xullo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Os ovos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aboian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durante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tres días e logo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alevíns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medran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modo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hainos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ano non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3 cm).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b="19821"/>
          <a:stretch/>
        </p:blipFill>
        <p:spPr>
          <a:xfrm>
            <a:off x="1182742" y="399246"/>
            <a:ext cx="9532910" cy="41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4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94" y="1015671"/>
            <a:ext cx="10058400" cy="42061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30185" y="5923139"/>
            <a:ext cx="10741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/>
              <a:t>Cando</a:t>
            </a:r>
            <a:r>
              <a:rPr lang="pt-BR" sz="2800" b="1" dirty="0"/>
              <a:t> todo se </a:t>
            </a:r>
            <a:r>
              <a:rPr lang="pt-BR" sz="2800" b="1" dirty="0" err="1"/>
              <a:t>acompañaba</a:t>
            </a:r>
            <a:r>
              <a:rPr lang="pt-BR" sz="2800" b="1" dirty="0"/>
              <a:t> </a:t>
            </a:r>
            <a:r>
              <a:rPr lang="pt-BR" sz="2800" b="1" dirty="0" err="1"/>
              <a:t>dunha</a:t>
            </a:r>
            <a:r>
              <a:rPr lang="pt-BR" sz="2800" b="1" dirty="0"/>
              <a:t> boa </a:t>
            </a:r>
            <a:r>
              <a:rPr lang="pt-BR" sz="2800" b="1" dirty="0" err="1"/>
              <a:t>sardiñada</a:t>
            </a:r>
            <a:r>
              <a:rPr lang="pt-BR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1011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7116726" y="226379"/>
            <a:ext cx="4655249" cy="4241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9" name="Rectángulo 18"/>
          <p:cNvSpPr/>
          <p:nvPr/>
        </p:nvSpPr>
        <p:spPr>
          <a:xfrm>
            <a:off x="366962" y="2034861"/>
            <a:ext cx="5969445" cy="4602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118" y="4288330"/>
            <a:ext cx="2765653" cy="188611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76" y="2188660"/>
            <a:ext cx="2209935" cy="17037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2" y="2211171"/>
            <a:ext cx="2993249" cy="16812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61" y="809758"/>
            <a:ext cx="1989646" cy="1989646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t="32913" b="18697"/>
          <a:stretch/>
        </p:blipFill>
        <p:spPr>
          <a:xfrm>
            <a:off x="8568058" y="4805582"/>
            <a:ext cx="3230576" cy="18159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965" y="4290494"/>
            <a:ext cx="2641783" cy="19108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5334" r="6644"/>
          <a:stretch/>
        </p:blipFill>
        <p:spPr>
          <a:xfrm>
            <a:off x="9130736" y="2856665"/>
            <a:ext cx="2279946" cy="151791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76809" y="276071"/>
            <a:ext cx="6572486" cy="1724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Péscase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fundamentalmente, para a alimentación humana.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Consómense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frescos,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fritidos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guisados,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semiconservas, en adobo de vinagre aromatizado con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salgados e envasados en aceite (anchoas).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Salgado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moído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tamén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parte de salsas.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8627" y="828926"/>
            <a:ext cx="1482055" cy="20126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3390" y="3874812"/>
            <a:ext cx="299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Bocareus</a:t>
            </a:r>
            <a:r>
              <a:rPr lang="gl-ES" dirty="0"/>
              <a:t> fritidos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30441" y="6218632"/>
            <a:ext cx="30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Bocareus</a:t>
            </a:r>
            <a:r>
              <a:rPr lang="gl-ES" dirty="0"/>
              <a:t> guisados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541599" y="3874812"/>
            <a:ext cx="257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Bocareus</a:t>
            </a:r>
            <a:r>
              <a:rPr lang="gl-ES" dirty="0"/>
              <a:t> en escabeche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248115" y="178447"/>
            <a:ext cx="4747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Semiconservas:</a:t>
            </a:r>
          </a:p>
          <a:p>
            <a:r>
              <a:rPr lang="gl-ES" dirty="0"/>
              <a:t>Lombos de </a:t>
            </a:r>
            <a:r>
              <a:rPr lang="gl-ES" dirty="0" err="1"/>
              <a:t>bocareu</a:t>
            </a:r>
            <a:r>
              <a:rPr lang="gl-ES" dirty="0"/>
              <a:t> en vinagre e en aceite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458889" y="3451538"/>
            <a:ext cx="138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anchoas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442397" y="6179995"/>
            <a:ext cx="28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Bocareus</a:t>
            </a:r>
            <a:r>
              <a:rPr lang="gl-ES" dirty="0"/>
              <a:t> en vinagre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856721" y="5241606"/>
            <a:ext cx="156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dirty="0"/>
              <a:t>Conserva:</a:t>
            </a:r>
          </a:p>
          <a:p>
            <a:pPr algn="r"/>
            <a:r>
              <a:rPr lang="gl-ES" dirty="0" err="1"/>
              <a:t>Bocareus</a:t>
            </a:r>
            <a:r>
              <a:rPr lang="gl-ES" dirty="0"/>
              <a:t> fritidos, en aceite</a:t>
            </a:r>
          </a:p>
        </p:txBody>
      </p:sp>
    </p:spTree>
    <p:extLst>
      <p:ext uri="{BB962C8B-B14F-4D97-AF65-F5344CB8AC3E}">
        <p14:creationId xmlns:p14="http://schemas.microsoft.com/office/powerpoint/2010/main" val="2979574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4247" y="1764407"/>
            <a:ext cx="10625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8000" b="1" dirty="0"/>
              <a:t>outras sardiñas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24247" y="3087846"/>
            <a:ext cx="109341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Hai varias </a:t>
            </a:r>
            <a:r>
              <a:rPr lang="pt-BR" sz="2800" b="1" dirty="0" err="1"/>
              <a:t>especies</a:t>
            </a:r>
            <a:r>
              <a:rPr lang="pt-BR" sz="2800" b="1" dirty="0"/>
              <a:t> de peixes das famílias </a:t>
            </a:r>
            <a:r>
              <a:rPr lang="pt-BR" sz="2800" b="1" i="1" dirty="0" err="1"/>
              <a:t>clupeidae</a:t>
            </a:r>
            <a:r>
              <a:rPr lang="pt-BR" sz="2800" b="1" dirty="0"/>
              <a:t>, </a:t>
            </a:r>
            <a:r>
              <a:rPr lang="pt-BR" sz="2800" b="1" i="1" dirty="0" err="1"/>
              <a:t>engraulidae</a:t>
            </a:r>
            <a:r>
              <a:rPr lang="pt-BR" sz="2800" b="1" dirty="0"/>
              <a:t> e </a:t>
            </a:r>
            <a:r>
              <a:rPr lang="pt-BR" sz="2800" b="1" i="1" dirty="0" err="1"/>
              <a:t>pristigasteridae</a:t>
            </a:r>
            <a:r>
              <a:rPr lang="pt-BR" sz="2800" b="1" dirty="0"/>
              <a:t>, emparentados coa </a:t>
            </a:r>
            <a:r>
              <a:rPr lang="pt-BR" sz="2800" b="1" dirty="0" err="1"/>
              <a:t>sardiña</a:t>
            </a:r>
            <a:r>
              <a:rPr lang="pt-BR" sz="2800" b="1" dirty="0"/>
              <a:t> verdadeira, que </a:t>
            </a:r>
            <a:r>
              <a:rPr lang="pt-BR" sz="2800" b="1" dirty="0" err="1"/>
              <a:t>tamén</a:t>
            </a:r>
            <a:r>
              <a:rPr lang="pt-BR" sz="2800" b="1" dirty="0"/>
              <a:t> </a:t>
            </a:r>
            <a:r>
              <a:rPr lang="pt-BR" sz="2800" b="1" dirty="0" err="1"/>
              <a:t>son</a:t>
            </a:r>
            <a:r>
              <a:rPr lang="pt-BR" sz="2800" b="1" dirty="0"/>
              <a:t> </a:t>
            </a:r>
            <a:r>
              <a:rPr lang="pt-BR" sz="2800" b="1" dirty="0" err="1"/>
              <a:t>coñecidos</a:t>
            </a:r>
            <a:r>
              <a:rPr lang="pt-BR" sz="2800" b="1" dirty="0"/>
              <a:t> noutros lugares </a:t>
            </a:r>
            <a:r>
              <a:rPr lang="pt-BR" sz="2800" b="1" dirty="0" err="1"/>
              <a:t>co</a:t>
            </a:r>
            <a:r>
              <a:rPr lang="pt-BR" sz="2800" b="1" dirty="0"/>
              <a:t> nome de </a:t>
            </a:r>
            <a:r>
              <a:rPr lang="pt-BR" sz="2800" b="1" dirty="0" err="1"/>
              <a:t>sardiñas</a:t>
            </a:r>
            <a:r>
              <a:rPr lang="pt-BR" sz="2800" b="1" dirty="0"/>
              <a:t>.</a:t>
            </a:r>
          </a:p>
          <a:p>
            <a:r>
              <a:rPr lang="pt-BR" sz="2800" b="1" dirty="0"/>
              <a:t>A </a:t>
            </a:r>
            <a:r>
              <a:rPr lang="pt-BR" sz="2800" b="1" dirty="0" err="1"/>
              <a:t>continuación</a:t>
            </a:r>
            <a:r>
              <a:rPr lang="pt-BR" sz="2800" b="1" dirty="0"/>
              <a:t> </a:t>
            </a:r>
            <a:r>
              <a:rPr lang="pt-BR" sz="2800" b="1" dirty="0" err="1"/>
              <a:t>amósovos</a:t>
            </a:r>
            <a:r>
              <a:rPr lang="pt-BR" sz="2800" b="1" dirty="0"/>
              <a:t> as que </a:t>
            </a:r>
            <a:r>
              <a:rPr lang="pt-BR" sz="2800" b="1" dirty="0" err="1"/>
              <a:t>fun</a:t>
            </a:r>
            <a:r>
              <a:rPr lang="pt-BR" sz="2800" b="1" dirty="0"/>
              <a:t> </a:t>
            </a:r>
            <a:r>
              <a:rPr lang="pt-BR" sz="2800" b="1" dirty="0" err="1"/>
              <a:t>atopando</a:t>
            </a:r>
            <a:r>
              <a:rPr lang="pt-BR" sz="2400" dirty="0"/>
              <a:t>.</a:t>
            </a:r>
            <a:endParaRPr lang="gl-ES" sz="2400" dirty="0"/>
          </a:p>
        </p:txBody>
      </p:sp>
    </p:spTree>
    <p:extLst>
      <p:ext uri="{BB962C8B-B14F-4D97-AF65-F5344CB8AC3E}">
        <p14:creationId xmlns:p14="http://schemas.microsoft.com/office/powerpoint/2010/main" val="172355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214906" y="1157751"/>
            <a:ext cx="97063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i="1" dirty="0" err="1"/>
              <a:t>Clupeidae</a:t>
            </a:r>
            <a:r>
              <a:rPr lang="pt-BR" dirty="0"/>
              <a:t>. </a:t>
            </a:r>
            <a:r>
              <a:rPr lang="pt-BR" sz="2400" dirty="0" err="1"/>
              <a:t>Acolle</a:t>
            </a:r>
            <a:r>
              <a:rPr lang="gl-ES" sz="2400" dirty="0"/>
              <a:t> máis de 200 especies, que se agrupan en 22 xéneros. Distribúense</a:t>
            </a:r>
            <a:r>
              <a:rPr lang="pt-BR" sz="2400" dirty="0"/>
              <a:t> por todos os mares do mundo. </a:t>
            </a:r>
          </a:p>
          <a:p>
            <a:r>
              <a:rPr lang="pt-BR" sz="2400" dirty="0" err="1"/>
              <a:t>Aliméntanse</a:t>
            </a:r>
            <a:r>
              <a:rPr lang="pt-BR" sz="2400" dirty="0"/>
              <a:t> de </a:t>
            </a:r>
            <a:r>
              <a:rPr lang="pt-BR" sz="2400" dirty="0" err="1"/>
              <a:t>planton</a:t>
            </a:r>
            <a:r>
              <a:rPr lang="pt-BR" sz="2400" dirty="0"/>
              <a:t> e pequenos animais. </a:t>
            </a:r>
          </a:p>
          <a:p>
            <a:r>
              <a:rPr lang="pt-BR" sz="2400" dirty="0"/>
              <a:t>O </a:t>
            </a:r>
            <a:r>
              <a:rPr lang="pt-BR" sz="2400" dirty="0" err="1"/>
              <a:t>tamaño</a:t>
            </a:r>
            <a:r>
              <a:rPr lang="pt-BR" sz="2400" dirty="0"/>
              <a:t> depende das </a:t>
            </a:r>
            <a:r>
              <a:rPr lang="pt-BR" sz="2400" dirty="0" err="1"/>
              <a:t>especies</a:t>
            </a:r>
            <a:r>
              <a:rPr lang="pt-BR" sz="2400" dirty="0"/>
              <a:t>, </a:t>
            </a:r>
            <a:r>
              <a:rPr lang="pt-BR" sz="2400" dirty="0" err="1"/>
              <a:t>hainas</a:t>
            </a:r>
            <a:r>
              <a:rPr lang="pt-BR" sz="2400" dirty="0"/>
              <a:t> pequenas, que </a:t>
            </a:r>
            <a:r>
              <a:rPr lang="pt-BR" sz="2400" dirty="0" err="1"/>
              <a:t>so</a:t>
            </a:r>
            <a:r>
              <a:rPr lang="pt-BR" sz="2400" dirty="0"/>
              <a:t> </a:t>
            </a:r>
            <a:r>
              <a:rPr lang="pt-BR" sz="2400" dirty="0" err="1"/>
              <a:t>acadan</a:t>
            </a:r>
            <a:r>
              <a:rPr lang="pt-BR" sz="2400" dirty="0"/>
              <a:t> os 2 cm, e grandes, que </a:t>
            </a:r>
            <a:r>
              <a:rPr lang="pt-BR" sz="2400" dirty="0" err="1"/>
              <a:t>poden</a:t>
            </a:r>
            <a:r>
              <a:rPr lang="pt-BR" sz="2400" dirty="0"/>
              <a:t> medir até 75 cm.</a:t>
            </a:r>
            <a:endParaRPr lang="gl-ES" sz="2400" dirty="0"/>
          </a:p>
          <a:p>
            <a:r>
              <a:rPr lang="pt-BR" sz="2400" dirty="0"/>
              <a:t>Os </a:t>
            </a:r>
            <a:r>
              <a:rPr lang="pt-BR" sz="2400" dirty="0" err="1"/>
              <a:t>máis</a:t>
            </a:r>
            <a:r>
              <a:rPr lang="pt-BR" sz="2400" dirty="0"/>
              <a:t> </a:t>
            </a:r>
            <a:r>
              <a:rPr lang="pt-BR" sz="2400" dirty="0" err="1"/>
              <a:t>coñecidos</a:t>
            </a:r>
            <a:r>
              <a:rPr lang="pt-BR" sz="2400" dirty="0"/>
              <a:t> </a:t>
            </a:r>
            <a:r>
              <a:rPr lang="pt-BR" sz="2400" dirty="0" err="1"/>
              <a:t>son</a:t>
            </a:r>
            <a:r>
              <a:rPr lang="pt-BR" sz="2400" dirty="0"/>
              <a:t> os arenques e as </a:t>
            </a:r>
            <a:r>
              <a:rPr lang="pt-BR" sz="2400" dirty="0" err="1"/>
              <a:t>sardiñas</a:t>
            </a:r>
            <a:r>
              <a:rPr lang="pt-BR" sz="2400" dirty="0"/>
              <a:t> que </a:t>
            </a:r>
            <a:r>
              <a:rPr lang="pt-BR" sz="2400" dirty="0" err="1"/>
              <a:t>tamén</a:t>
            </a:r>
            <a:r>
              <a:rPr lang="pt-BR" sz="2400" dirty="0"/>
              <a:t> </a:t>
            </a:r>
            <a:r>
              <a:rPr lang="pt-BR" sz="2400" dirty="0" err="1"/>
              <a:t>son</a:t>
            </a:r>
            <a:r>
              <a:rPr lang="pt-BR" sz="2400" dirty="0"/>
              <a:t> dos </a:t>
            </a:r>
            <a:r>
              <a:rPr lang="pt-BR" sz="2400" dirty="0" err="1"/>
              <a:t>máis</a:t>
            </a:r>
            <a:r>
              <a:rPr lang="pt-BR" sz="2400" dirty="0"/>
              <a:t> capturados para a </a:t>
            </a:r>
            <a:r>
              <a:rPr lang="pt-BR" sz="2400" dirty="0" err="1"/>
              <a:t>alimentación</a:t>
            </a:r>
            <a:r>
              <a:rPr lang="pt-BR" sz="2400" dirty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44489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6140" y="5174516"/>
            <a:ext cx="10307392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Amblygaster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clupeoides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azul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bico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afiado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os 0 e os 50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asociado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arrecifes de clima tropical do suroeste do  Pacífico e no Índico, desde o sur da India, por Indonesia e as illas dos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arredores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Nova Caledonia e Tonga.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21 cm (normalmente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15).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36140" y="427058"/>
            <a:ext cx="3652475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Amblygaster</a:t>
            </a:r>
            <a:endParaRPr lang="es-E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62" y="1491302"/>
            <a:ext cx="9176062" cy="34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0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96474" y="5404520"/>
            <a:ext cx="10294512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Amblygaster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leiogaster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azul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bluebait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leste do Índico e no Pacífico sur-occidental até o suroeste de Australia.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23 cm.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 b="15014"/>
          <a:stretch/>
        </p:blipFill>
        <p:spPr>
          <a:xfrm>
            <a:off x="1296474" y="643942"/>
            <a:ext cx="9550230" cy="44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00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7679" y="5100034"/>
            <a:ext cx="11515100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Amblygaster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sirm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pintas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os 10 e os 75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nos arrecifes de clima tropical do océano Índico e no Pacífico occidental, desde Mozambique até as illas Filipinas, Taiwán, Okinawa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norte de Australia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27 cm (normalmente mide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20).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b="17795"/>
          <a:stretch/>
        </p:blipFill>
        <p:spPr>
          <a:xfrm>
            <a:off x="1275008" y="361492"/>
            <a:ext cx="10210041" cy="47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0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3718" y="5128252"/>
            <a:ext cx="11131640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Dussumieria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arco da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bico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afiado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costa e nos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área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Indopacífica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desde Somalia a Indonesia. Desde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tamén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Mediterráneo,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como migrante,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Suez.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20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1014" y="324026"/>
            <a:ext cx="3603743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Dussumieria</a:t>
            </a:r>
            <a:endParaRPr lang="es-E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b="17742"/>
          <a:stretch/>
        </p:blipFill>
        <p:spPr>
          <a:xfrm>
            <a:off x="1210615" y="1300765"/>
            <a:ext cx="9807617" cy="37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43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8439" y="5507549"/>
            <a:ext cx="11376338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Dussumieria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elopsoides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arco da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esvelta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os 0 e os 50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desde a costa de África (Madagascar) até a China,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as Illas Salomón.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medir 20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6" y="676217"/>
            <a:ext cx="10249008" cy="454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08006" y="1789358"/>
            <a:ext cx="3413233" cy="213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Escualosa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elongata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So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os 0 e os 50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 oriental do golfo de Tailandia.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9481" y="530089"/>
            <a:ext cx="3209405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Escualosa</a:t>
            </a:r>
            <a:endParaRPr lang="es-E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1789358"/>
            <a:ext cx="6946945" cy="28478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" y="4365187"/>
            <a:ext cx="4255573" cy="221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0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08092" y="5166334"/>
            <a:ext cx="10092742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Escualosa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thoracata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os 0 e os 50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da área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Indopacífica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64" y="669701"/>
            <a:ext cx="9633397" cy="43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4885" y="5639805"/>
            <a:ext cx="11346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 de súpeto, </a:t>
            </a:r>
            <a:r>
              <a:rPr lang="pt-BR" sz="2800" b="1" dirty="0" err="1"/>
              <a:t>decatouse</a:t>
            </a:r>
            <a:r>
              <a:rPr lang="pt-BR" sz="2800" b="1" dirty="0"/>
              <a:t> do pouco que a </a:t>
            </a:r>
            <a:r>
              <a:rPr lang="pt-BR" sz="2800" b="1" dirty="0" err="1"/>
              <a:t>coñecía</a:t>
            </a:r>
            <a:r>
              <a:rPr lang="pt-BR" sz="2800" b="1" dirty="0"/>
              <a:t>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00" y="514140"/>
            <a:ext cx="3062059" cy="45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31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5598" y="5387236"/>
            <a:ext cx="11281602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albella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Mar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Vermello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Golfo Pérsico, África Oriental e Madagascar até Indonesia, Taiwán e Papúa Nova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19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6809" y="220295"/>
            <a:ext cx="3251083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endParaRPr lang="es-ES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9"/>
          <a:stretch/>
        </p:blipFill>
        <p:spPr>
          <a:xfrm>
            <a:off x="2161558" y="1187683"/>
            <a:ext cx="8169681" cy="41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01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8410" y="4702248"/>
            <a:ext cx="11097294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aurita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lombuda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atlántica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alacha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peláxica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migradora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gregaria, que forma cardumes, frecuentemente asociado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no verán,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aproxímase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litoral, e no inverno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volve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profundas de mar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Vive no Atlántico oriental, desde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estreito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Xibraltar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o mar Mediterráneo (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presenza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esporádica) até Sudáfrica.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30 cm.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104" y="400641"/>
            <a:ext cx="9653906" cy="384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980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20" y="288701"/>
            <a:ext cx="9292108" cy="464605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71121" y="5091448"/>
            <a:ext cx="10314905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brasiliensis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brasileira,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Brasil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orella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laranxa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oeste do Atlántico desde o sur dos Estados Unidos, polo Golfo de México, as illas do Caribe e a costa do Brasil até o norte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Uruguai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entre 5 e 60 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25 cm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aínda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a media está nos 20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80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5409" y="5295989"/>
            <a:ext cx="10951336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fimbriata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fimbriada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faixada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É un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peláxico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tropical, que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desde o litoral até os 50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desde o sur da India até as Illas Filipinas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18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9"/>
          <a:stretch/>
        </p:blipFill>
        <p:spPr>
          <a:xfrm>
            <a:off x="1408806" y="711457"/>
            <a:ext cx="9928180" cy="42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0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8286" y="5250584"/>
            <a:ext cx="11131639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gibbosa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dourada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dourada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os 70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desde Madagascar a Indonesia, asociada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arrecifes de coral.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6" b="21791"/>
          <a:stretch/>
        </p:blipFill>
        <p:spPr>
          <a:xfrm>
            <a:off x="1017430" y="754212"/>
            <a:ext cx="10122795" cy="43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06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4043" y="5344731"/>
            <a:ext cx="11067247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lemuru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Balí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Balí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áreas de clima tropical,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arredor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illas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Asia, desde o sur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Australia occidental, entre os 15 e os 100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3" y="604743"/>
            <a:ext cx="9848045" cy="45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8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1317" y="5294974"/>
            <a:ext cx="11157397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longiceps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India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aceite da India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da área tropical do Océano Índico (desde o Golfo de Adén até o sur da costa oriental da India)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entre 20 e 200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até 23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5" y="605307"/>
            <a:ext cx="10277339" cy="44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171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0108" y="5037397"/>
            <a:ext cx="10204360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maderensis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Madeira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Madeira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alacha de Madeira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desde os 0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 m, desde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Xibraltar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Angola e polo sur e o leste do Mediterráneo.​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37 cm e pesar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enriba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900 g.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764378"/>
            <a:ext cx="7328078" cy="41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42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5969" y="5146941"/>
            <a:ext cx="10527172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rouxi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rabo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amarelo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áreas de clima tropical, desde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os 50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África: desde o Senegal á desembocadura do río Congo e Angola.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768418"/>
            <a:ext cx="8738785" cy="38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44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44957" y="5488306"/>
            <a:ext cx="10577848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zunasi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sardinela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escamuda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costa, desde o sur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​ a Taiwán.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18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56" y="973429"/>
            <a:ext cx="9413450" cy="42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0861" y="5971039"/>
            <a:ext cx="1113164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aproveitou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aprender o que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puido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61" y="637460"/>
            <a:ext cx="6790300" cy="51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27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2171" y="117965"/>
            <a:ext cx="11292302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gl-ES" sz="2800" dirty="0"/>
              <a:t> </a:t>
            </a:r>
            <a:r>
              <a:rPr lang="gl-ES" sz="2000" dirty="0"/>
              <a:t>Para algúns autores formado por unha soa especie, outros consideran as subespecies como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especies diferentes.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Deixando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sagax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costa do Pacífico de América do sur. </a:t>
            </a:r>
            <a:r>
              <a:rPr lang="gl-ES" sz="2000" dirty="0"/>
              <a:t> </a:t>
            </a:r>
            <a:endParaRPr lang="es-E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5275" y="5205938"/>
            <a:ext cx="11176391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sagax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chilena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desde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até os 200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profundidade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Distribúese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costas do Pacífico, de América do Sur.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39 cm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lonxitude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aínda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normalmente non pasa dos 20,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480 g de peso.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vivir até 25 anos.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b="25171"/>
          <a:stretch/>
        </p:blipFill>
        <p:spPr>
          <a:xfrm>
            <a:off x="638116" y="1496996"/>
            <a:ext cx="10933550" cy="35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125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9801" y="5195447"/>
            <a:ext cx="10874064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caeruleus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California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boas épocas esta especie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estendíase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 oeste de América do Norte, desde o norte do Golfo de California até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Alaska.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até 38 cm, e vivir de 12 a 13 anos.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53" y="228957"/>
            <a:ext cx="9594760" cy="48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458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35477" y="5417548"/>
            <a:ext cx="10291115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neopilchardus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australiana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o oeste de Australia.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máximo de 21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89" y="1485363"/>
            <a:ext cx="889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264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38141" y="5713762"/>
            <a:ext cx="1003693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melanostictus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xaponesa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Do mar do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oeste do Pacífico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19" y="769653"/>
            <a:ext cx="9249177" cy="44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829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40844" y="5385424"/>
            <a:ext cx="1011764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Sardinops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ocellatus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Sudáfrica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Do sur e do oeste de África até o golfo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Guiné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21" y="788898"/>
            <a:ext cx="8471932" cy="39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05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08338" y="463640"/>
            <a:ext cx="343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800" b="1" dirty="0"/>
              <a:t>do xénero </a:t>
            </a:r>
            <a:r>
              <a:rPr lang="gl-ES" sz="2800" b="1" i="1" dirty="0" err="1"/>
              <a:t>Harengula</a:t>
            </a:r>
            <a:endParaRPr lang="gl-ES" sz="2800" b="1" i="1" dirty="0"/>
          </a:p>
        </p:txBody>
      </p:sp>
      <p:sp>
        <p:nvSpPr>
          <p:cNvPr id="3" name="Rectángulo 2"/>
          <p:cNvSpPr/>
          <p:nvPr/>
        </p:nvSpPr>
        <p:spPr>
          <a:xfrm>
            <a:off x="1103289" y="5384530"/>
            <a:ext cx="9058142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Harengula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clupeola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falsa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carapachona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escamuda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costa, desde México a Brasil.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21 cm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30" y="1377026"/>
            <a:ext cx="7561329" cy="40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6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9960" y="5340274"/>
            <a:ext cx="8311167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Harengula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humeralis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dourada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manzanillera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sardinita de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Do Caribe, de Bermudas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Brasil.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26 cm.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6" y="1247273"/>
            <a:ext cx="9199809" cy="358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964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4400" y="5391638"/>
            <a:ext cx="10328856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Harengula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jaguana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sardinita vivita escamuda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escamuda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e, frecuentemente,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lagoas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salgadas, desde Estados Unidos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Brasil.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ate 20 cm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98" y="811369"/>
            <a:ext cx="8852103" cy="458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362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4348" y="5301487"/>
            <a:ext cx="10423303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Harengula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thrissina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arenque plumita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sardineta plumita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sardinita plumilla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Forma cardumes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costa, desde o sur de California a Perú e, ocasionalmente,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Illas Galápagos.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18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17495"/>
          <a:stretch/>
        </p:blipFill>
        <p:spPr>
          <a:xfrm>
            <a:off x="1490370" y="635589"/>
            <a:ext cx="9211257" cy="44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45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15412" y="2072150"/>
            <a:ext cx="87876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i="1" dirty="0" err="1"/>
              <a:t>Dussumieriidae</a:t>
            </a:r>
            <a:r>
              <a:rPr lang="pt-BR" dirty="0"/>
              <a:t>. </a:t>
            </a:r>
            <a:r>
              <a:rPr lang="pt-BR" sz="2400" dirty="0" err="1"/>
              <a:t>Acolle</a:t>
            </a:r>
            <a:r>
              <a:rPr lang="pt-BR" sz="2400" dirty="0"/>
              <a:t> 9 espécies de 2 </a:t>
            </a:r>
            <a:r>
              <a:rPr lang="pt-BR" sz="2400" dirty="0" err="1"/>
              <a:t>xéneros</a:t>
            </a:r>
            <a:r>
              <a:rPr lang="pt-BR" sz="2400" dirty="0"/>
              <a:t>.</a:t>
            </a:r>
          </a:p>
          <a:p>
            <a:r>
              <a:rPr lang="pt-BR" sz="2400" dirty="0" err="1"/>
              <a:t>Coñécense</a:t>
            </a:r>
            <a:r>
              <a:rPr lang="pt-BR" sz="2400" dirty="0"/>
              <a:t> como </a:t>
            </a:r>
            <a:r>
              <a:rPr lang="pt-BR" sz="2400" dirty="0" err="1"/>
              <a:t>sardiñas</a:t>
            </a:r>
            <a:r>
              <a:rPr lang="pt-BR" sz="2400" dirty="0"/>
              <a:t> </a:t>
            </a:r>
            <a:r>
              <a:rPr lang="pt-BR" sz="2400" dirty="0" err="1"/>
              <a:t>arcoiris</a:t>
            </a:r>
            <a:r>
              <a:rPr lang="pt-BR" sz="2400" dirty="0"/>
              <a:t>. </a:t>
            </a:r>
            <a:r>
              <a:rPr lang="pt-BR" sz="2400" dirty="0" err="1"/>
              <a:t>Atópanse</a:t>
            </a:r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augas</a:t>
            </a:r>
            <a:r>
              <a:rPr lang="pt-BR" sz="2400" dirty="0"/>
              <a:t> costeiras das áreas tropicais e subtropicais de todos os </a:t>
            </a:r>
            <a:r>
              <a:rPr lang="pt-BR" sz="2400" dirty="0" err="1"/>
              <a:t>océanos</a:t>
            </a:r>
            <a:r>
              <a:rPr lang="pt-BR" sz="2400" dirty="0"/>
              <a:t> menos no nordeste do </a:t>
            </a:r>
            <a:r>
              <a:rPr lang="pt-BR" sz="2400" dirty="0" err="1"/>
              <a:t>Océano</a:t>
            </a:r>
            <a:r>
              <a:rPr lang="pt-BR" sz="2400" dirty="0"/>
              <a:t> </a:t>
            </a:r>
            <a:r>
              <a:rPr lang="pt-BR" sz="2400" dirty="0" err="1"/>
              <a:t>Atlántico</a:t>
            </a:r>
            <a:endParaRPr lang="pt-BR" sz="2400" dirty="0"/>
          </a:p>
          <a:p>
            <a:r>
              <a:rPr lang="pt-BR" sz="2400" dirty="0" err="1"/>
              <a:t>Miden</a:t>
            </a:r>
            <a:r>
              <a:rPr lang="pt-BR" sz="2400" dirty="0"/>
              <a:t>, segundo a </a:t>
            </a:r>
            <a:r>
              <a:rPr lang="pt-BR" sz="2400" dirty="0" err="1"/>
              <a:t>especie</a:t>
            </a:r>
            <a:r>
              <a:rPr lang="pt-BR" sz="2400" dirty="0"/>
              <a:t>, entre 14 e 33 cm.</a:t>
            </a:r>
          </a:p>
        </p:txBody>
      </p:sp>
    </p:spTree>
    <p:extLst>
      <p:ext uri="{BB962C8B-B14F-4D97-AF65-F5344CB8AC3E}">
        <p14:creationId xmlns:p14="http://schemas.microsoft.com/office/powerpoint/2010/main" val="83629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7882" y="651470"/>
            <a:ext cx="6053071" cy="555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Sardina </a:t>
            </a:r>
            <a:r>
              <a:rPr lang="es-ES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pilchardus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é o único representante do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familia dos </a:t>
            </a:r>
            <a:r>
              <a:rPr lang="es-ES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clupeidos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</a:t>
            </a:r>
            <a:r>
              <a:rPr lang="es-ES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clupeiformes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clupeiformes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óseos primitivos que se distinguen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aletas con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-a aleta caudal dividida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lóbulos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iguais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(homocerca),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aleta dorsal situada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menos no medio do lombo, e as aletas pélvicas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xusto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debaixo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aleta dorsal-;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escamas cicloideas (grandes, lisas e con bandas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crecemento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liña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lateral non visible. 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peláxicos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(nadadores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abertas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escura polo lombo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prateada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polos flancos e 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miúdo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grandes cardumes.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clupeiformes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397 especies agrupadas en 6 familias.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3" y="1110716"/>
            <a:ext cx="5402217" cy="50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04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18" y="1073096"/>
            <a:ext cx="9556125" cy="439581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5459" y="5597702"/>
            <a:ext cx="10444857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Etrumeus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sadina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xaponesa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sardina canalera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Forma cardumes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costa, até 200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 Canadá e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Guaiana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Francesa.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30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0200" y="297976"/>
            <a:ext cx="519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b="1" dirty="0"/>
              <a:t>do xénero </a:t>
            </a:r>
            <a:r>
              <a:rPr lang="gl-ES" sz="3600" b="1" i="1" dirty="0" err="1"/>
              <a:t>Etrumeus</a:t>
            </a:r>
            <a:endParaRPr lang="gl-ES" sz="3600" b="1" i="1" dirty="0"/>
          </a:p>
        </p:txBody>
      </p:sp>
    </p:spTree>
    <p:extLst>
      <p:ext uri="{BB962C8B-B14F-4D97-AF65-F5344CB8AC3E}">
        <p14:creationId xmlns:p14="http://schemas.microsoft.com/office/powerpoint/2010/main" val="13084655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34096" y="1287887"/>
            <a:ext cx="10792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b="1" i="1" dirty="0" err="1"/>
              <a:t>Engraulidae</a:t>
            </a:r>
            <a:r>
              <a:rPr lang="gl-ES" sz="2400" dirty="0"/>
              <a:t>.</a:t>
            </a:r>
            <a:r>
              <a:rPr lang="gl-ES" sz="3600" b="1" dirty="0"/>
              <a:t> </a:t>
            </a:r>
            <a:r>
              <a:rPr lang="gl-ES" sz="2400" dirty="0"/>
              <a:t>Acolle 133 especies de 17 xéneros. </a:t>
            </a:r>
          </a:p>
          <a:p>
            <a:r>
              <a:rPr lang="gl-ES" sz="2400" dirty="0"/>
              <a:t>Son coñecidos como bocartes, </a:t>
            </a:r>
            <a:r>
              <a:rPr lang="gl-ES" sz="2400" dirty="0" err="1"/>
              <a:t>bocareus</a:t>
            </a:r>
            <a:r>
              <a:rPr lang="gl-ES" sz="2400" dirty="0"/>
              <a:t>, anchoas, </a:t>
            </a:r>
            <a:r>
              <a:rPr lang="es-ES" sz="2400" dirty="0"/>
              <a:t>anchovetas,… </a:t>
            </a:r>
            <a:r>
              <a:rPr lang="es-ES" sz="2400" dirty="0" err="1"/>
              <a:t>Atópanse</a:t>
            </a:r>
            <a:r>
              <a:rPr lang="es-ES" sz="2400" dirty="0"/>
              <a:t> en </a:t>
            </a:r>
            <a:r>
              <a:rPr lang="es-ES" sz="2400" dirty="0" err="1"/>
              <a:t>augas</a:t>
            </a:r>
            <a:r>
              <a:rPr lang="es-ES" sz="2400" dirty="0"/>
              <a:t> </a:t>
            </a:r>
            <a:r>
              <a:rPr lang="es-ES" sz="2400" dirty="0" err="1"/>
              <a:t>costeiras</a:t>
            </a:r>
            <a:r>
              <a:rPr lang="es-ES" sz="2400" dirty="0"/>
              <a:t> dos océanos Atlántico, Pacífico e Índico, no mar Mediterráneo e en grandes lagos de </a:t>
            </a:r>
            <a:r>
              <a:rPr lang="es-ES" sz="2400" dirty="0" err="1"/>
              <a:t>auga</a:t>
            </a:r>
            <a:r>
              <a:rPr lang="es-ES" sz="2400" dirty="0"/>
              <a:t> doce </a:t>
            </a:r>
            <a:r>
              <a:rPr lang="es-ES" sz="2400" dirty="0" err="1"/>
              <a:t>ou</a:t>
            </a:r>
            <a:r>
              <a:rPr lang="es-ES" sz="2400" dirty="0"/>
              <a:t> salgada de zonas temperadas e cálidas, </a:t>
            </a:r>
            <a:r>
              <a:rPr lang="es-ES" sz="2400" dirty="0" err="1"/>
              <a:t>onde</a:t>
            </a:r>
            <a:r>
              <a:rPr lang="es-ES" sz="2400" dirty="0"/>
              <a:t> grandes forman cardumes. </a:t>
            </a:r>
          </a:p>
          <a:p>
            <a:r>
              <a:rPr lang="es-ES" sz="2400" dirty="0"/>
              <a:t>Miden </a:t>
            </a:r>
            <a:r>
              <a:rPr lang="es-ES" sz="2400" dirty="0" err="1"/>
              <a:t>arredor</a:t>
            </a:r>
            <a:r>
              <a:rPr lang="es-ES" sz="2400" dirty="0"/>
              <a:t> de 15 cm, </a:t>
            </a:r>
            <a:r>
              <a:rPr lang="es-ES" sz="2400" dirty="0" err="1"/>
              <a:t>aínda</a:t>
            </a:r>
            <a:r>
              <a:rPr lang="es-ES" sz="2400" dirty="0"/>
              <a:t> que os das especies </a:t>
            </a:r>
            <a:r>
              <a:rPr lang="es-ES" sz="2400" dirty="0" err="1"/>
              <a:t>máis</a:t>
            </a:r>
            <a:r>
              <a:rPr lang="es-ES" sz="2400" dirty="0"/>
              <a:t> grandes poden </a:t>
            </a:r>
            <a:r>
              <a:rPr lang="es-ES" sz="2400" dirty="0" err="1"/>
              <a:t>chegar</a:t>
            </a:r>
            <a:r>
              <a:rPr lang="es-ES" sz="2400" dirty="0"/>
              <a:t> case </a:t>
            </a:r>
            <a:r>
              <a:rPr lang="es-ES" sz="2400" dirty="0" err="1"/>
              <a:t>aos</a:t>
            </a:r>
            <a:r>
              <a:rPr lang="es-ES" sz="2400" dirty="0"/>
              <a:t> 50 cm.</a:t>
            </a:r>
          </a:p>
        </p:txBody>
      </p:sp>
    </p:spTree>
    <p:extLst>
      <p:ext uri="{BB962C8B-B14F-4D97-AF65-F5344CB8AC3E}">
        <p14:creationId xmlns:p14="http://schemas.microsoft.com/office/powerpoint/2010/main" val="2171387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7830" y="5504922"/>
            <a:ext cx="11002851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Engraulis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ringens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anchoveta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Perú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Vive, formando cardumes,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frías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costa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Océano Pacífico,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Perú e a Chile.</a:t>
            </a:r>
          </a:p>
          <a:p>
            <a:pPr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20 cm e vivir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anos.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 b="3695"/>
          <a:stretch/>
        </p:blipFill>
        <p:spPr>
          <a:xfrm>
            <a:off x="407830" y="1262130"/>
            <a:ext cx="7893894" cy="38857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957">
            <a:off x="8332488" y="2035806"/>
            <a:ext cx="3465918" cy="22843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7830" y="309532"/>
            <a:ext cx="426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800" b="1" dirty="0"/>
              <a:t>do xénero </a:t>
            </a:r>
            <a:r>
              <a:rPr lang="gl-ES" sz="2800" b="1" i="1" dirty="0" err="1"/>
              <a:t>Engraulis</a:t>
            </a:r>
            <a:endParaRPr lang="gl-ES" sz="2800" b="1" i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703544" y="4646165"/>
            <a:ext cx="3093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Anchovetas</a:t>
            </a:r>
            <a:r>
              <a:rPr lang="gl-ES" dirty="0"/>
              <a:t> en conserva comercializadas como sardiñas</a:t>
            </a:r>
          </a:p>
        </p:txBody>
      </p:sp>
    </p:spTree>
    <p:extLst>
      <p:ext uri="{BB962C8B-B14F-4D97-AF65-F5344CB8AC3E}">
        <p14:creationId xmlns:p14="http://schemas.microsoft.com/office/powerpoint/2010/main" val="10726722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91672" y="1118495"/>
            <a:ext cx="1030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600" b="1" i="1" dirty="0" err="1"/>
              <a:t>Pristigasteridae</a:t>
            </a:r>
            <a:r>
              <a:rPr lang="gl-ES" sz="2400" dirty="0"/>
              <a:t>. </a:t>
            </a:r>
            <a:r>
              <a:rPr lang="pt-BR" sz="2400" dirty="0" err="1"/>
              <a:t>Acolle</a:t>
            </a:r>
            <a:r>
              <a:rPr lang="pt-BR" sz="2400" dirty="0"/>
              <a:t> 24 </a:t>
            </a:r>
            <a:r>
              <a:rPr lang="pt-BR" sz="2400" dirty="0" err="1"/>
              <a:t>especies</a:t>
            </a:r>
            <a:r>
              <a:rPr lang="pt-BR" sz="2400" dirty="0"/>
              <a:t> agrupadas </a:t>
            </a:r>
            <a:r>
              <a:rPr lang="pt-BR" sz="2400" dirty="0" err="1"/>
              <a:t>en</a:t>
            </a:r>
            <a:r>
              <a:rPr lang="pt-BR" sz="2400" dirty="0"/>
              <a:t> 3 </a:t>
            </a:r>
            <a:r>
              <a:rPr lang="pt-BR" sz="2400" dirty="0" err="1"/>
              <a:t>xéneros</a:t>
            </a:r>
            <a:r>
              <a:rPr lang="pt-BR" sz="2400" dirty="0"/>
              <a:t>. </a:t>
            </a:r>
          </a:p>
          <a:p>
            <a:r>
              <a:rPr lang="pt-BR" sz="2400" dirty="0" err="1"/>
              <a:t>Coñécense</a:t>
            </a:r>
            <a:r>
              <a:rPr lang="pt-BR" sz="2400" dirty="0"/>
              <a:t> cos nomes de </a:t>
            </a:r>
            <a:r>
              <a:rPr lang="pt-BR" sz="2400" dirty="0" err="1"/>
              <a:t>sardinetas</a:t>
            </a:r>
            <a:r>
              <a:rPr lang="pt-BR" sz="2400" dirty="0"/>
              <a:t>, </a:t>
            </a:r>
            <a:r>
              <a:rPr lang="pt-BR" sz="2400" dirty="0" err="1"/>
              <a:t>pellonas</a:t>
            </a:r>
            <a:r>
              <a:rPr lang="pt-BR" sz="2400" dirty="0"/>
              <a:t>, </a:t>
            </a:r>
            <a:r>
              <a:rPr lang="pt-BR" sz="2400" dirty="0" err="1"/>
              <a:t>sardiñas-machete</a:t>
            </a:r>
            <a:r>
              <a:rPr lang="pt-BR" sz="2400" dirty="0"/>
              <a:t>, sardas, </a:t>
            </a:r>
            <a:r>
              <a:rPr lang="pt-BR" sz="2400" dirty="0" err="1"/>
              <a:t>sardinhaôs</a:t>
            </a:r>
            <a:r>
              <a:rPr lang="pt-BR" sz="2400" dirty="0"/>
              <a:t>,... </a:t>
            </a:r>
            <a:r>
              <a:rPr lang="pt-BR" sz="2400" dirty="0" err="1"/>
              <a:t>Inclúe</a:t>
            </a:r>
            <a:r>
              <a:rPr lang="pt-BR" sz="2400" dirty="0"/>
              <a:t> </a:t>
            </a:r>
            <a:r>
              <a:rPr lang="pt-BR" sz="2400" dirty="0" err="1"/>
              <a:t>especies</a:t>
            </a:r>
            <a:r>
              <a:rPr lang="pt-BR" sz="2400" dirty="0"/>
              <a:t> </a:t>
            </a:r>
            <a:r>
              <a:rPr lang="pt-BR" sz="2400" dirty="0" err="1"/>
              <a:t>mariñas</a:t>
            </a:r>
            <a:r>
              <a:rPr lang="pt-BR" sz="2400" dirty="0"/>
              <a:t>, distribuídas </a:t>
            </a:r>
            <a:r>
              <a:rPr lang="pt-BR" sz="2400" dirty="0" err="1"/>
              <a:t>polas</a:t>
            </a:r>
            <a:r>
              <a:rPr lang="pt-BR" sz="2400" dirty="0"/>
              <a:t> áreas tropicais de todos os </a:t>
            </a:r>
            <a:r>
              <a:rPr lang="pt-BR" sz="2400" dirty="0" err="1"/>
              <a:t>océanos</a:t>
            </a:r>
            <a:r>
              <a:rPr lang="pt-BR" sz="2400" dirty="0"/>
              <a:t>, e </a:t>
            </a:r>
            <a:r>
              <a:rPr lang="pt-BR" sz="2400" dirty="0" err="1"/>
              <a:t>especies</a:t>
            </a:r>
            <a:r>
              <a:rPr lang="pt-BR" sz="2400" dirty="0"/>
              <a:t> de </a:t>
            </a:r>
            <a:r>
              <a:rPr lang="pt-BR" sz="2400" dirty="0" err="1"/>
              <a:t>auga</a:t>
            </a:r>
            <a:r>
              <a:rPr lang="pt-BR" sz="2400" dirty="0"/>
              <a:t> doce de </a:t>
            </a:r>
            <a:r>
              <a:rPr lang="pt-BR" sz="2400" dirty="0" err="1"/>
              <a:t>ríos</a:t>
            </a:r>
            <a:r>
              <a:rPr lang="pt-BR" sz="2400" dirty="0"/>
              <a:t> de América do </a:t>
            </a:r>
            <a:r>
              <a:rPr lang="pt-BR" sz="2400" dirty="0" err="1"/>
              <a:t>Sur</a:t>
            </a:r>
            <a:r>
              <a:rPr lang="pt-BR" sz="2400" dirty="0"/>
              <a:t> e do sueste de </a:t>
            </a:r>
            <a:r>
              <a:rPr lang="pt-BR" sz="2400" dirty="0" err="1"/>
              <a:t>Asia</a:t>
            </a:r>
            <a:r>
              <a:rPr lang="pt-BR" sz="2400" dirty="0"/>
              <a:t>. </a:t>
            </a:r>
          </a:p>
          <a:p>
            <a:r>
              <a:rPr lang="pt-BR" sz="2400" dirty="0" err="1"/>
              <a:t>Algunhas</a:t>
            </a:r>
            <a:r>
              <a:rPr lang="pt-BR" sz="2400" dirty="0"/>
              <a:t> das </a:t>
            </a:r>
            <a:r>
              <a:rPr lang="pt-BR" sz="2400" dirty="0" err="1"/>
              <a:t>especies</a:t>
            </a:r>
            <a:r>
              <a:rPr lang="pt-BR" sz="2400" dirty="0"/>
              <a:t> das costas e dos </a:t>
            </a:r>
            <a:r>
              <a:rPr lang="pt-BR" sz="2400" dirty="0" err="1"/>
              <a:t>ríos</a:t>
            </a:r>
            <a:r>
              <a:rPr lang="pt-BR" sz="2400" dirty="0"/>
              <a:t> americanos </a:t>
            </a:r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coñecidas</a:t>
            </a:r>
            <a:r>
              <a:rPr lang="pt-BR" sz="2400" dirty="0"/>
              <a:t> localmente como </a:t>
            </a:r>
            <a:r>
              <a:rPr lang="pt-BR" sz="2400" dirty="0" err="1"/>
              <a:t>sardiñas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1589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18444" y="5533456"/>
            <a:ext cx="9328598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Ilisha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amazonica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Amazonas.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cm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b="15889"/>
          <a:stretch/>
        </p:blipFill>
        <p:spPr>
          <a:xfrm>
            <a:off x="2466305" y="1519707"/>
            <a:ext cx="8259052" cy="305701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9305" y="633825"/>
            <a:ext cx="2552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gl-ES" sz="2800" b="1" dirty="0">
                <a:solidFill>
                  <a:prstClr val="black"/>
                </a:solidFill>
              </a:rPr>
              <a:t>do xénero </a:t>
            </a:r>
            <a:r>
              <a:rPr lang="gl-ES" sz="2800" b="1" i="1" dirty="0" err="1">
                <a:solidFill>
                  <a:prstClr val="black"/>
                </a:solidFill>
              </a:rPr>
              <a:t>Ilisha</a:t>
            </a:r>
            <a:endParaRPr lang="gl-ES" sz="2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32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1014" y="5005367"/>
            <a:ext cx="11118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Ilisha</a:t>
            </a:r>
            <a:r>
              <a:rPr lang="pt-BR" sz="2400" b="1" i="1" dirty="0"/>
              <a:t> </a:t>
            </a:r>
            <a:r>
              <a:rPr lang="pt-BR" sz="2400" b="1" i="1" dirty="0" err="1"/>
              <a:t>fuerthii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 err="1"/>
              <a:t>Sardineta</a:t>
            </a:r>
            <a:r>
              <a:rPr lang="pt-BR" sz="2000" b="1" dirty="0"/>
              <a:t> chata</a:t>
            </a:r>
            <a:r>
              <a:rPr lang="pt-BR" sz="2000" dirty="0"/>
              <a:t>, </a:t>
            </a:r>
            <a:r>
              <a:rPr lang="pt-BR" sz="2000" b="1" dirty="0" err="1"/>
              <a:t>sardiña</a:t>
            </a:r>
            <a:r>
              <a:rPr lang="pt-BR" sz="2000" b="1" dirty="0"/>
              <a:t> chata</a:t>
            </a:r>
            <a:r>
              <a:rPr lang="pt-BR" sz="2000" dirty="0"/>
              <a:t>, </a:t>
            </a:r>
            <a:r>
              <a:rPr lang="pt-BR" sz="2000" b="1" dirty="0" err="1"/>
              <a:t>sardiña</a:t>
            </a:r>
            <a:r>
              <a:rPr lang="pt-BR" sz="2000" b="1" dirty="0"/>
              <a:t> machada</a:t>
            </a:r>
            <a:r>
              <a:rPr lang="pt-BR" sz="2000" dirty="0"/>
              <a:t>, </a:t>
            </a:r>
            <a:r>
              <a:rPr lang="pt-BR" sz="2000" b="1" dirty="0" err="1"/>
              <a:t>machete</a:t>
            </a:r>
            <a:r>
              <a:rPr lang="pt-BR" sz="2000" dirty="0"/>
              <a:t> ou </a:t>
            </a:r>
            <a:r>
              <a:rPr lang="pt-BR" sz="2000" b="1" dirty="0" err="1"/>
              <a:t>sardineta</a:t>
            </a:r>
            <a:r>
              <a:rPr lang="pt-BR" sz="2000" b="1" dirty="0"/>
              <a:t> do Pacífico</a:t>
            </a:r>
            <a:r>
              <a:rPr lang="pt-BR" sz="2000" dirty="0"/>
              <a:t>). Vive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augas</a:t>
            </a:r>
            <a:r>
              <a:rPr lang="pt-BR" sz="2000" dirty="0"/>
              <a:t> costeiras e </a:t>
            </a:r>
            <a:r>
              <a:rPr lang="pt-BR" sz="2000" dirty="0" err="1"/>
              <a:t>en</a:t>
            </a:r>
            <a:r>
              <a:rPr lang="pt-BR" sz="2000" dirty="0"/>
              <a:t> esteiros, desde o </a:t>
            </a:r>
            <a:r>
              <a:rPr lang="pt-BR" sz="2000" dirty="0" err="1"/>
              <a:t>sur</a:t>
            </a:r>
            <a:r>
              <a:rPr lang="pt-BR" sz="2000" dirty="0"/>
              <a:t> de México ao norte do </a:t>
            </a:r>
            <a:r>
              <a:rPr lang="pt-BR" sz="2000" dirty="0" err="1"/>
              <a:t>Perú</a:t>
            </a:r>
            <a:r>
              <a:rPr lang="pt-BR" sz="2000" dirty="0"/>
              <a:t>.</a:t>
            </a:r>
          </a:p>
          <a:p>
            <a:r>
              <a:rPr lang="pt-BR" sz="2000" dirty="0"/>
              <a:t>Pode medir </a:t>
            </a:r>
            <a:r>
              <a:rPr lang="pt-BR" sz="2000" dirty="0" err="1"/>
              <a:t>máis</a:t>
            </a:r>
            <a:r>
              <a:rPr lang="pt-BR" sz="2000" dirty="0"/>
              <a:t> de 25 cm.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22200"/>
          <a:stretch/>
        </p:blipFill>
        <p:spPr>
          <a:xfrm>
            <a:off x="1748663" y="772911"/>
            <a:ext cx="8580193" cy="39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56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6924" y="320831"/>
            <a:ext cx="3056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xénero </a:t>
            </a:r>
            <a:r>
              <a:rPr lang="es-ES" sz="28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Pellona</a:t>
            </a:r>
            <a:r>
              <a:rPr lang="es-E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gl-ES" sz="2800" dirty="0"/>
          </a:p>
        </p:txBody>
      </p:sp>
      <p:sp>
        <p:nvSpPr>
          <p:cNvPr id="4" name="Rectángulo 3"/>
          <p:cNvSpPr/>
          <p:nvPr/>
        </p:nvSpPr>
        <p:spPr>
          <a:xfrm>
            <a:off x="716924" y="5810720"/>
            <a:ext cx="1147507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Pellona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castelnaeana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Apapá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arenga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sardinhâo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Amazonas.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70 cm e pesar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kg.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5" y="1012974"/>
            <a:ext cx="7946266" cy="47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145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69702" y="5932645"/>
            <a:ext cx="11165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Pellona</a:t>
            </a:r>
            <a:r>
              <a:rPr lang="pt-BR" sz="2400" b="1" i="1" dirty="0"/>
              <a:t> </a:t>
            </a:r>
            <a:r>
              <a:rPr lang="pt-BR" sz="2400" b="1" i="1" dirty="0" err="1"/>
              <a:t>flavipinnis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 err="1"/>
              <a:t>Saraca</a:t>
            </a:r>
            <a:r>
              <a:rPr lang="pt-BR" sz="2000" dirty="0"/>
              <a:t>, </a:t>
            </a:r>
            <a:r>
              <a:rPr lang="pt-BR" sz="2000" b="1" dirty="0" err="1"/>
              <a:t>salaca</a:t>
            </a:r>
            <a:r>
              <a:rPr lang="pt-BR" sz="2000" dirty="0"/>
              <a:t>, </a:t>
            </a:r>
            <a:r>
              <a:rPr lang="pt-BR" sz="2000" b="1" dirty="0" err="1"/>
              <a:t>sardiña</a:t>
            </a:r>
            <a:r>
              <a:rPr lang="pt-BR" sz="2000" b="1" dirty="0"/>
              <a:t> do </a:t>
            </a:r>
            <a:r>
              <a:rPr lang="pt-BR" sz="2000" b="1" dirty="0" err="1"/>
              <a:t>río</a:t>
            </a:r>
            <a:r>
              <a:rPr lang="pt-BR" sz="2000" dirty="0"/>
              <a:t>, </a:t>
            </a:r>
            <a:r>
              <a:rPr lang="pt-BR" sz="2000" b="1" dirty="0" err="1"/>
              <a:t>mandufia</a:t>
            </a:r>
            <a:r>
              <a:rPr lang="pt-BR" sz="2000" b="1" dirty="0"/>
              <a:t> de </a:t>
            </a:r>
            <a:r>
              <a:rPr lang="pt-BR" sz="2000" b="1" dirty="0" err="1"/>
              <a:t>río</a:t>
            </a:r>
            <a:r>
              <a:rPr lang="pt-BR" sz="2000" dirty="0"/>
              <a:t>, </a:t>
            </a:r>
            <a:r>
              <a:rPr lang="pt-BR" sz="2000" b="1" dirty="0" err="1"/>
              <a:t>anchoa</a:t>
            </a:r>
            <a:r>
              <a:rPr lang="pt-BR" sz="2000" b="1" dirty="0"/>
              <a:t> de </a:t>
            </a:r>
            <a:r>
              <a:rPr lang="pt-BR" sz="2000" b="1" dirty="0" err="1"/>
              <a:t>río</a:t>
            </a:r>
            <a:r>
              <a:rPr lang="pt-BR" sz="2000" dirty="0"/>
              <a:t>, </a:t>
            </a:r>
            <a:r>
              <a:rPr lang="pt-BR" sz="2000" b="1" dirty="0" err="1"/>
              <a:t>lacha</a:t>
            </a:r>
            <a:r>
              <a:rPr lang="pt-BR" sz="2000" b="1" dirty="0"/>
              <a:t> pelada </a:t>
            </a:r>
            <a:r>
              <a:rPr lang="pt-BR" sz="2000" dirty="0"/>
              <a:t>ou </a:t>
            </a:r>
            <a:r>
              <a:rPr lang="pt-BR" sz="2000" b="1" dirty="0" err="1"/>
              <a:t>panshina</a:t>
            </a:r>
            <a:r>
              <a:rPr lang="pt-BR" sz="2000" dirty="0"/>
              <a:t>) Habita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augas</a:t>
            </a:r>
            <a:r>
              <a:rPr lang="pt-BR" sz="2000" dirty="0"/>
              <a:t> temperadas do norte, centro e leste de América do </a:t>
            </a:r>
            <a:r>
              <a:rPr lang="pt-BR" sz="2000" dirty="0" err="1"/>
              <a:t>Sur</a:t>
            </a:r>
            <a:r>
              <a:rPr lang="pt-BR" sz="20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89" y="592429"/>
            <a:ext cx="9028597" cy="51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070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0258" y="5378760"/>
            <a:ext cx="10165725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Pellona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harroweri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sardineta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sobre fondos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lamacentos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áreas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costeiras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0 a 35 m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esteiros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América, desde Honduras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do Brasil.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30 cm.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01" y="484590"/>
            <a:ext cx="7497718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73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1014" y="4911166"/>
            <a:ext cx="11054366" cy="180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Pristigaster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cayana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papuda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arenque papudo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Habita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cunca do Amazonas,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doces e salobres da contorna do ecuador, entre 1° N e os 2° 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promedio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 cm.</a:t>
            </a:r>
          </a:p>
          <a:p>
            <a:pPr>
              <a:lnSpc>
                <a:spcPct val="107000"/>
              </a:lnSpc>
            </a:pP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Pristigaster</a:t>
            </a:r>
            <a:r>
              <a:rPr lang="es-E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whiteheadi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Vive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Amazonas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de 8 a 9 cm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3584" y="368012"/>
            <a:ext cx="353763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Pristigaster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3" y="1141816"/>
            <a:ext cx="8665169" cy="37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28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2326" y="2013351"/>
            <a:ext cx="3837854" cy="40934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/>
              <a:t>     </a:t>
            </a:r>
            <a:r>
              <a:rPr lang="es-ES" sz="4400" dirty="0" err="1"/>
              <a:t>sardiña</a:t>
            </a:r>
            <a:endParaRPr lang="es-ES" sz="4400" dirty="0"/>
          </a:p>
          <a:p>
            <a:endParaRPr lang="es-ES" sz="2400" dirty="0"/>
          </a:p>
          <a:p>
            <a:r>
              <a:rPr lang="es-ES" sz="2400" dirty="0"/>
              <a:t>               sardina</a:t>
            </a:r>
          </a:p>
          <a:p>
            <a:r>
              <a:rPr lang="es-ES" sz="2400" dirty="0"/>
              <a:t>               sardina</a:t>
            </a:r>
          </a:p>
          <a:p>
            <a:r>
              <a:rPr lang="es-ES" sz="2400" dirty="0"/>
              <a:t>               sardina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sardinha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pilchard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sardine</a:t>
            </a:r>
            <a:r>
              <a:rPr lang="es-ES" sz="2400" dirty="0"/>
              <a:t>         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sardine</a:t>
            </a:r>
            <a:endParaRPr lang="es-ES" sz="2400" dirty="0"/>
          </a:p>
          <a:p>
            <a:r>
              <a:rPr lang="es-ES" sz="2400" dirty="0"/>
              <a:t>               sardina</a:t>
            </a:r>
          </a:p>
        </p:txBody>
      </p:sp>
      <p:pic>
        <p:nvPicPr>
          <p:cNvPr id="3" name="3 Imagen" descr="bandeira al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951" y="5372411"/>
            <a:ext cx="4318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 Imagen" descr="bandeira c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951" y="3932549"/>
            <a:ext cx="45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Imagen" descr="bandeira es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951" y="3211824"/>
            <a:ext cx="428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6 Imagen" descr="bandeira eus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951" y="3572186"/>
            <a:ext cx="4730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7 Imagen" descr="bandeira f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951" y="5013636"/>
            <a:ext cx="4270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bandeira ga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963" y="2276786"/>
            <a:ext cx="534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9 Imagen" descr="bandeira in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951" y="4681849"/>
            <a:ext cx="422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0 Imagen" descr="bandeira ita.jpg"/>
          <p:cNvPicPr>
            <a:picLocks noChangeAspect="1"/>
          </p:cNvPicPr>
          <p:nvPr/>
        </p:nvPicPr>
        <p:blipFill>
          <a:blip r:embed="rId9" cstate="print"/>
          <a:srcRect l="7018"/>
          <a:stretch>
            <a:fillRect/>
          </a:stretch>
        </p:blipFill>
        <p:spPr bwMode="auto">
          <a:xfrm>
            <a:off x="1075951" y="5732774"/>
            <a:ext cx="4492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1 Imagen" descr="bandeira po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951" y="4292911"/>
            <a:ext cx="433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t="21562" r="3030" b="20364"/>
          <a:stretch/>
        </p:blipFill>
        <p:spPr>
          <a:xfrm>
            <a:off x="4429764" y="837120"/>
            <a:ext cx="7533645" cy="325835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913805" y="4095476"/>
            <a:ext cx="65655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 </a:t>
            </a:r>
            <a:r>
              <a:rPr lang="pt-BR" sz="2400" b="1" dirty="0" err="1"/>
              <a:t>sardiña</a:t>
            </a:r>
            <a:r>
              <a:rPr lang="pt-BR" sz="2400" dirty="0"/>
              <a:t> </a:t>
            </a:r>
            <a:r>
              <a:rPr lang="pt-BR" sz="2400" dirty="0" err="1"/>
              <a:t>ten</a:t>
            </a:r>
            <a:r>
              <a:rPr lang="pt-BR" sz="2400" dirty="0"/>
              <a:t> o corpo de </a:t>
            </a:r>
            <a:r>
              <a:rPr lang="pt-BR" sz="2400" dirty="0" err="1"/>
              <a:t>sección</a:t>
            </a:r>
            <a:r>
              <a:rPr lang="pt-BR" sz="2400" dirty="0"/>
              <a:t> ovalada, algo comprimido  lateralmente. </a:t>
            </a:r>
          </a:p>
          <a:p>
            <a:r>
              <a:rPr lang="pt-BR" sz="2400" dirty="0"/>
              <a:t>Pode medir até 25 centímetros de </a:t>
            </a:r>
            <a:r>
              <a:rPr lang="pt-BR" sz="2400" dirty="0" err="1"/>
              <a:t>lonxitude</a:t>
            </a:r>
            <a:r>
              <a:rPr lang="pt-BR" sz="2400" dirty="0"/>
              <a:t> e pesar uns 200 g.</a:t>
            </a:r>
          </a:p>
          <a:p>
            <a:r>
              <a:rPr lang="pt-BR" dirty="0"/>
              <a:t>Ás </a:t>
            </a:r>
            <a:r>
              <a:rPr lang="pt-BR" dirty="0" err="1"/>
              <a:t>sardiñas</a:t>
            </a:r>
            <a:r>
              <a:rPr lang="pt-BR" dirty="0"/>
              <a:t> pequenas </a:t>
            </a:r>
            <a:r>
              <a:rPr lang="pt-BR" dirty="0" err="1"/>
              <a:t>chámaselle</a:t>
            </a:r>
            <a:r>
              <a:rPr lang="pt-BR" dirty="0"/>
              <a:t> </a:t>
            </a:r>
            <a:r>
              <a:rPr lang="pt-BR" dirty="0" err="1"/>
              <a:t>xoubas</a:t>
            </a:r>
            <a:r>
              <a:rPr lang="pt-BR" dirty="0"/>
              <a:t>, nas </a:t>
            </a:r>
            <a:r>
              <a:rPr lang="pt-BR" dirty="0" err="1"/>
              <a:t>Rías</a:t>
            </a:r>
            <a:r>
              <a:rPr lang="pt-BR" dirty="0"/>
              <a:t> Baixas (até </a:t>
            </a:r>
            <a:r>
              <a:rPr lang="pt-BR" dirty="0" err="1"/>
              <a:t>Fisterra</a:t>
            </a:r>
            <a:r>
              <a:rPr lang="pt-BR" dirty="0"/>
              <a:t>), e </a:t>
            </a:r>
            <a:r>
              <a:rPr lang="pt-BR" dirty="0" err="1"/>
              <a:t>parrochas</a:t>
            </a:r>
            <a:r>
              <a:rPr lang="pt-BR" dirty="0"/>
              <a:t> de </a:t>
            </a:r>
            <a:r>
              <a:rPr lang="pt-BR" dirty="0" err="1"/>
              <a:t>Fisterra</a:t>
            </a:r>
            <a:r>
              <a:rPr lang="pt-BR" dirty="0"/>
              <a:t> para o norte.</a:t>
            </a:r>
          </a:p>
        </p:txBody>
      </p:sp>
    </p:spTree>
    <p:extLst>
      <p:ext uri="{BB962C8B-B14F-4D97-AF65-F5344CB8AC3E}">
        <p14:creationId xmlns:p14="http://schemas.microsoft.com/office/powerpoint/2010/main" val="3359572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85610" y="321971"/>
            <a:ext cx="10844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800" b="1" dirty="0"/>
              <a:t>Outras especies do orde dos </a:t>
            </a:r>
            <a:r>
              <a:rPr lang="gl-ES" sz="2800" b="1" i="1" dirty="0" err="1"/>
              <a:t>clupeiformes</a:t>
            </a:r>
            <a:r>
              <a:rPr lang="gl-ES" sz="2800" b="1" dirty="0"/>
              <a:t> que, nalgúns lugares, son chamadas sardiñas ou son comercializadas como sardiñas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159616" y="1276582"/>
            <a:ext cx="6096000" cy="54268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Clupea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Clupea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harengus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Sprattus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Sprattus</a:t>
            </a:r>
            <a:r>
              <a:rPr lang="es-E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sprattus</a:t>
            </a:r>
            <a:endParaRPr lang="es-ES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Hyperlophus</a:t>
            </a: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Hyperlophus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vittatus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Nematalosa</a:t>
            </a: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Nematolosa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vlaminghi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Etrumeus</a:t>
            </a: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Etrumerus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teres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arenque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vermello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Ethmidium</a:t>
            </a: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Ethimidium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maculatum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alacha do Pacífico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Engraulis</a:t>
            </a: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Engraulis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anchoita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bocarte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arxentino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Engraulis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mordax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bocarte do Pacífico norte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Engraulis</a:t>
            </a:r>
            <a:r>
              <a:rPr lang="es-E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ringens</a:t>
            </a:r>
            <a:r>
              <a:rPr lang="es-E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bocarte do Perú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Opisthonema</a:t>
            </a: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Opisthonema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oglinum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arenque alongado do Atlántico</a:t>
            </a:r>
          </a:p>
        </p:txBody>
      </p:sp>
    </p:spTree>
    <p:extLst>
      <p:ext uri="{BB962C8B-B14F-4D97-AF65-F5344CB8AC3E}">
        <p14:creationId xmlns:p14="http://schemas.microsoft.com/office/powerpoint/2010/main" val="22805697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64569" y="2516527"/>
            <a:ext cx="386061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Triportheus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elongatus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comprida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ríos Amazonas, Orinoco 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Essequibo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24 cm.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6884" y="275764"/>
            <a:ext cx="3499157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</a:t>
            </a: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s-E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Sardiñas</a:t>
            </a: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de </a:t>
            </a:r>
            <a:r>
              <a:rPr lang="es-E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auga</a:t>
            </a: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doce do Brasil.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nada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teñen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ver coas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sardiñas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chámanse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así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porque viven en grupos.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69" y="524494"/>
            <a:ext cx="3717628" cy="198925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126107" y="2498500"/>
            <a:ext cx="376109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Triportheus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común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ríos Amazonas 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Tocantíns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cm.​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543" y="503783"/>
            <a:ext cx="4118787" cy="20099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872279" y="5713455"/>
            <a:ext cx="364160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Triportheus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nematurus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nos ríos Paraná 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Paraguai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até 16 cm.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b="3980"/>
          <a:stretch/>
        </p:blipFill>
        <p:spPr>
          <a:xfrm>
            <a:off x="3864569" y="3892917"/>
            <a:ext cx="3649319" cy="179896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720753" y="5443918"/>
            <a:ext cx="423057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Triportheus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angulatus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curta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papuda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chata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Vive, en mandas,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río Amazonas.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Poden medir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16 cm, e pesar 160 g</a:t>
            </a:r>
            <a:endParaRPr lang="gl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113" y="3794313"/>
            <a:ext cx="4003987" cy="16046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25" y="3463358"/>
            <a:ext cx="3578662" cy="132904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4974" y="4926380"/>
            <a:ext cx="357866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Hemiodus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unimaculatus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bulandô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voador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sardinha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Vive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cunca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río Amazonas.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 medir de 18 a 21 cm.</a:t>
            </a:r>
          </a:p>
        </p:txBody>
      </p:sp>
    </p:spTree>
    <p:extLst>
      <p:ext uri="{BB962C8B-B14F-4D97-AF65-F5344CB8AC3E}">
        <p14:creationId xmlns:p14="http://schemas.microsoft.com/office/powerpoint/2010/main" val="8651113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84858" y="6276065"/>
            <a:ext cx="983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A sardiña do río Segura, en Murcia. Unha honra ao Enterro da sardiña. Mide, da cabeza ao rabo, 25 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1"/>
          <a:stretch/>
        </p:blipFill>
        <p:spPr>
          <a:xfrm>
            <a:off x="1541640" y="1055076"/>
            <a:ext cx="8825854" cy="52209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37127" y="224079"/>
            <a:ext cx="913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E buscando, buscando... </a:t>
            </a:r>
            <a:r>
              <a:rPr lang="gl-ES" sz="2400"/>
              <a:t>Tamén atopei </a:t>
            </a:r>
            <a:r>
              <a:rPr lang="gl-ES" sz="2400" dirty="0"/>
              <a:t>esta sardiña</a:t>
            </a:r>
          </a:p>
        </p:txBody>
      </p:sp>
    </p:spTree>
    <p:extLst>
      <p:ext uri="{BB962C8B-B14F-4D97-AF65-F5344CB8AC3E}">
        <p14:creationId xmlns:p14="http://schemas.microsoft.com/office/powerpoint/2010/main" val="3657416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6367" y="412160"/>
            <a:ext cx="517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unhas cantas sardiñas de festa...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1761902"/>
            <a:ext cx="5633063" cy="36896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6" y="157343"/>
            <a:ext cx="5464805" cy="33699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03" y="3850783"/>
            <a:ext cx="4516767" cy="288454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5155" y="5905908"/>
            <a:ext cx="550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Imaxes de queimas e enterros da sardiña que se celebran ao remate do Entroido.</a:t>
            </a:r>
          </a:p>
        </p:txBody>
      </p:sp>
    </p:spTree>
    <p:extLst>
      <p:ext uri="{BB962C8B-B14F-4D97-AF65-F5344CB8AC3E}">
        <p14:creationId xmlns:p14="http://schemas.microsoft.com/office/powerpoint/2010/main" val="7086525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7176" y="258219"/>
            <a:ext cx="62179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... e festas da sardiña e festas con sardiñada.</a:t>
            </a:r>
          </a:p>
          <a:p>
            <a:r>
              <a:rPr lang="gl-ES" sz="2000" dirty="0"/>
              <a:t>Ao longo do verán hai numerosas localidades, grupos e asociacións que animan as súas xuntanzas ou as súas festas cunha sardiñada, un entrante, ou un algo máis, de sardiñas asadas, pan e viño; e outras que lle dedican á sardiña, á grella e noutras preparacións, un día especial.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879983" y="2642718"/>
            <a:ext cx="50620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/>
              <a:t>Algunhas</a:t>
            </a:r>
            <a:r>
              <a:rPr lang="pt-BR" dirty="0"/>
              <a:t> festas da </a:t>
            </a:r>
            <a:r>
              <a:rPr lang="pt-BR" dirty="0" err="1"/>
              <a:t>sardiña</a:t>
            </a:r>
            <a:r>
              <a:rPr lang="pt-BR" dirty="0"/>
              <a:t>:</a:t>
            </a:r>
          </a:p>
          <a:p>
            <a:r>
              <a:rPr lang="pt-BR" dirty="0"/>
              <a:t>Festa da </a:t>
            </a:r>
            <a:r>
              <a:rPr lang="pt-BR" dirty="0" err="1"/>
              <a:t>xouba</a:t>
            </a:r>
            <a:r>
              <a:rPr lang="pt-BR" dirty="0"/>
              <a:t>: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Rianxo</a:t>
            </a:r>
            <a:r>
              <a:rPr lang="pt-BR" dirty="0"/>
              <a:t>.</a:t>
            </a:r>
          </a:p>
          <a:p>
            <a:r>
              <a:rPr lang="pt-BR" dirty="0"/>
              <a:t>Festa da </a:t>
            </a:r>
            <a:r>
              <a:rPr lang="pt-BR" dirty="0" err="1"/>
              <a:t>sardiña</a:t>
            </a:r>
            <a:r>
              <a:rPr lang="pt-BR" dirty="0"/>
              <a:t>: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Cee</a:t>
            </a:r>
            <a:r>
              <a:rPr lang="pt-BR" dirty="0"/>
              <a:t>,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Teis</a:t>
            </a:r>
            <a:r>
              <a:rPr lang="pt-BR" dirty="0"/>
              <a:t> (Vigo),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Portonovo</a:t>
            </a:r>
            <a:r>
              <a:rPr lang="pt-BR" dirty="0"/>
              <a:t> (</a:t>
            </a:r>
            <a:r>
              <a:rPr lang="pt-BR" dirty="0" err="1"/>
              <a:t>Sanxenxo</a:t>
            </a:r>
            <a:r>
              <a:rPr lang="pt-BR" dirty="0"/>
              <a:t>),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Sada</a:t>
            </a:r>
            <a:r>
              <a:rPr lang="pt-BR" dirty="0"/>
              <a:t>,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Cortegada</a:t>
            </a:r>
            <a:r>
              <a:rPr lang="pt-BR" dirty="0"/>
              <a:t> (</a:t>
            </a:r>
            <a:r>
              <a:rPr lang="pt-BR" dirty="0" err="1"/>
              <a:t>Silleda</a:t>
            </a:r>
            <a:r>
              <a:rPr lang="pt-BR" dirty="0"/>
              <a:t>),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Caión</a:t>
            </a:r>
            <a:r>
              <a:rPr lang="pt-BR" dirty="0"/>
              <a:t> (A Laracha)....</a:t>
            </a:r>
          </a:p>
          <a:p>
            <a:r>
              <a:rPr lang="pt-BR" dirty="0"/>
              <a:t>Festa da </a:t>
            </a:r>
            <a:r>
              <a:rPr lang="pt-BR" dirty="0" err="1"/>
              <a:t>sardiña</a:t>
            </a:r>
            <a:r>
              <a:rPr lang="pt-BR" dirty="0"/>
              <a:t> </a:t>
            </a:r>
            <a:r>
              <a:rPr lang="pt-BR" dirty="0" err="1"/>
              <a:t>lañada</a:t>
            </a:r>
            <a:r>
              <a:rPr lang="pt-BR" dirty="0"/>
              <a:t>: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Cariño</a:t>
            </a:r>
            <a:r>
              <a:rPr lang="pt-BR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84" y="269833"/>
            <a:ext cx="1369045" cy="20621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34" y="258220"/>
            <a:ext cx="1426197" cy="1996676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80" y="4497657"/>
            <a:ext cx="1359126" cy="1874657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53" y="4497657"/>
            <a:ext cx="1271467" cy="1874398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5" y="2466032"/>
            <a:ext cx="6119060" cy="3470328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82" y="4491070"/>
            <a:ext cx="1351162" cy="1891627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73" y="178797"/>
            <a:ext cx="1538518" cy="22031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2525" y="5958959"/>
            <a:ext cx="586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Cociñando unha sardiñada na festa do Carme en </a:t>
            </a:r>
            <a:r>
              <a:rPr lang="gl-ES" dirty="0" err="1"/>
              <a:t>Aguiño</a:t>
            </a:r>
            <a:r>
              <a:rPr lang="gl-ES" dirty="0"/>
              <a:t>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587476" y="2331957"/>
            <a:ext cx="3985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/>
              <a:t>Cartaces</a:t>
            </a:r>
            <a:r>
              <a:rPr lang="gl-ES" sz="1400" dirty="0"/>
              <a:t> anunciadores de festas da sardiña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730267" y="6483310"/>
            <a:ext cx="4117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err="1"/>
              <a:t>Cartaces</a:t>
            </a:r>
            <a:r>
              <a:rPr lang="gl-ES" sz="1400" dirty="0"/>
              <a:t> anunciadores de sardiñadas populares</a:t>
            </a:r>
          </a:p>
        </p:txBody>
      </p:sp>
    </p:spTree>
    <p:extLst>
      <p:ext uri="{BB962C8B-B14F-4D97-AF65-F5344CB8AC3E}">
        <p14:creationId xmlns:p14="http://schemas.microsoft.com/office/powerpoint/2010/main" val="24783658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89656" y="565564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As </a:t>
            </a:r>
            <a:r>
              <a:rPr lang="es-ES" b="1" dirty="0" err="1"/>
              <a:t>imaxes</a:t>
            </a:r>
            <a:r>
              <a:rPr lang="es-ES" b="1" dirty="0"/>
              <a:t> fotográficas </a:t>
            </a:r>
            <a:r>
              <a:rPr lang="es-ES" b="1" dirty="0" err="1"/>
              <a:t>foron</a:t>
            </a:r>
            <a:r>
              <a:rPr lang="es-ES" b="1" dirty="0"/>
              <a:t> collidas da internet e a información de </a:t>
            </a:r>
            <a:r>
              <a:rPr lang="es-ES" b="1" dirty="0" err="1"/>
              <a:t>fontes</a:t>
            </a:r>
            <a:r>
              <a:rPr lang="es-ES" b="1" dirty="0"/>
              <a:t> varias. </a:t>
            </a:r>
          </a:p>
          <a:p>
            <a:r>
              <a:rPr lang="es-ES" b="1" dirty="0" err="1"/>
              <a:t>Agradézolle</a:t>
            </a:r>
            <a:r>
              <a:rPr lang="es-ES" b="1" dirty="0"/>
              <a:t> </a:t>
            </a:r>
            <a:r>
              <a:rPr lang="es-ES" b="1" dirty="0" err="1"/>
              <a:t>aos</a:t>
            </a:r>
            <a:r>
              <a:rPr lang="es-ES" b="1" dirty="0"/>
              <a:t> autores a </a:t>
            </a:r>
            <a:r>
              <a:rPr lang="es-ES" b="1" dirty="0" err="1"/>
              <a:t>súa</a:t>
            </a:r>
            <a:r>
              <a:rPr lang="es-ES" b="1" dirty="0"/>
              <a:t> </a:t>
            </a:r>
            <a:r>
              <a:rPr lang="es-ES" b="1" dirty="0" err="1"/>
              <a:t>dispoñibilidade</a:t>
            </a:r>
            <a:r>
              <a:rPr lang="es-ES" b="1" dirty="0"/>
              <a:t>, e </a:t>
            </a:r>
            <a:r>
              <a:rPr lang="es-ES" b="1" dirty="0" err="1"/>
              <a:t>agardo</a:t>
            </a:r>
            <a:r>
              <a:rPr lang="es-ES" b="1" dirty="0"/>
              <a:t> </a:t>
            </a:r>
            <a:r>
              <a:rPr lang="es-ES" b="1" dirty="0" err="1"/>
              <a:t>saiban</a:t>
            </a:r>
            <a:r>
              <a:rPr lang="es-ES" b="1" dirty="0"/>
              <a:t> disculpar o uso que </a:t>
            </a:r>
            <a:r>
              <a:rPr lang="es-ES" b="1" dirty="0" err="1"/>
              <a:t>fixen</a:t>
            </a:r>
            <a:r>
              <a:rPr lang="es-ES" b="1" dirty="0"/>
              <a:t> delas.      </a:t>
            </a:r>
          </a:p>
          <a:p>
            <a:r>
              <a:rPr lang="es-ES" b="1" dirty="0"/>
              <a:t>                                                                                                                         </a:t>
            </a:r>
            <a:r>
              <a:rPr lang="es-ES" dirty="0"/>
              <a:t>             </a:t>
            </a:r>
            <a:r>
              <a:rPr lang="es-ES" dirty="0" err="1"/>
              <a:t>Mon</a:t>
            </a:r>
            <a:r>
              <a:rPr lang="es-ES" dirty="0"/>
              <a:t> </a:t>
            </a:r>
            <a:r>
              <a:rPr lang="es-ES" dirty="0" err="1"/>
              <a:t>Daporta</a:t>
            </a:r>
            <a:r>
              <a:rPr lang="es-ES" dirty="0"/>
              <a:t> (2024)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21" y="2246701"/>
            <a:ext cx="3027780" cy="30277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b="21254"/>
          <a:stretch/>
        </p:blipFill>
        <p:spPr>
          <a:xfrm>
            <a:off x="463639" y="1034541"/>
            <a:ext cx="9259909" cy="16023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58589" y="1265372"/>
            <a:ext cx="8993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dirty="0"/>
              <a:t>A pesares das voltas que din. Nunca pensei chegar a tanto.</a:t>
            </a:r>
          </a:p>
          <a:p>
            <a:r>
              <a:rPr lang="gl-ES" sz="2400" b="1" dirty="0"/>
              <a:t>Agardo que vos aproveite o que fixen... </a:t>
            </a:r>
          </a:p>
          <a:p>
            <a:r>
              <a:rPr lang="gl-ES" sz="2400" b="1" dirty="0"/>
              <a:t>                                                     Eu vou tomar un descanso.</a:t>
            </a:r>
          </a:p>
        </p:txBody>
      </p:sp>
    </p:spTree>
    <p:extLst>
      <p:ext uri="{BB962C8B-B14F-4D97-AF65-F5344CB8AC3E}">
        <p14:creationId xmlns:p14="http://schemas.microsoft.com/office/powerpoint/2010/main" val="1086016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4550</Words>
  <Application>Microsoft Office PowerPoint</Application>
  <PresentationFormat>Panorámica</PresentationFormat>
  <Paragraphs>294</Paragraphs>
  <Slides>95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95</vt:i4>
      </vt:variant>
    </vt:vector>
  </HeadingPairs>
  <TitlesOfParts>
    <vt:vector size="100" baseType="lpstr">
      <vt:lpstr>Arial</vt:lpstr>
      <vt:lpstr>Bradley Hand ITC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</dc:creator>
  <cp:lastModifiedBy>LENOVO</cp:lastModifiedBy>
  <cp:revision>216</cp:revision>
  <dcterms:created xsi:type="dcterms:W3CDTF">2023-12-16T18:12:45Z</dcterms:created>
  <dcterms:modified xsi:type="dcterms:W3CDTF">2024-07-20T18:36:12Z</dcterms:modified>
</cp:coreProperties>
</file>